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3"/>
  </p:notesMasterIdLst>
  <p:sldIdLst>
    <p:sldId id="271" r:id="rId2"/>
    <p:sldId id="256" r:id="rId3"/>
    <p:sldId id="272" r:id="rId4"/>
    <p:sldId id="257" r:id="rId5"/>
    <p:sldId id="258" r:id="rId6"/>
    <p:sldId id="273" r:id="rId7"/>
    <p:sldId id="274" r:id="rId8"/>
    <p:sldId id="265" r:id="rId9"/>
    <p:sldId id="266" r:id="rId10"/>
    <p:sldId id="275" r:id="rId11"/>
    <p:sldId id="276" r:id="rId12"/>
    <p:sldId id="267" r:id="rId13"/>
    <p:sldId id="277" r:id="rId14"/>
    <p:sldId id="278" r:id="rId15"/>
    <p:sldId id="279" r:id="rId16"/>
    <p:sldId id="280" r:id="rId17"/>
    <p:sldId id="268" r:id="rId18"/>
    <p:sldId id="281" r:id="rId19"/>
    <p:sldId id="270" r:id="rId20"/>
    <p:sldId id="269" r:id="rId21"/>
    <p:sldId id="26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4F8A"/>
    <a:srgbClr val="0F2267"/>
    <a:srgbClr val="203274"/>
    <a:srgbClr val="DBEFF9"/>
    <a:srgbClr val="292A56"/>
    <a:srgbClr val="616B91"/>
    <a:srgbClr val="5A7195"/>
    <a:srgbClr val="303054"/>
    <a:srgbClr val="424D70"/>
    <a:srgbClr val="4957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>
        <p:scale>
          <a:sx n="61" d="100"/>
          <a:sy n="61" d="100"/>
        </p:scale>
        <p:origin x="320" y="7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8FA81-0E3D-40BE-AB14-985BF2F40167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59F59-418F-4ED8-9CFF-3D4AFCBE09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528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09C51-3C7B-4959-BEC2-EF2B123AC2D9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A5175-F523-4FF0-8E94-2FE10DA8C3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1080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09C51-3C7B-4959-BEC2-EF2B123AC2D9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A5175-F523-4FF0-8E94-2FE10DA8C3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06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09C51-3C7B-4959-BEC2-EF2B123AC2D9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A5175-F523-4FF0-8E94-2FE10DA8C3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7296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09C51-3C7B-4959-BEC2-EF2B123AC2D9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A5175-F523-4FF0-8E94-2FE10DA8C3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784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09C51-3C7B-4959-BEC2-EF2B123AC2D9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A5175-F523-4FF0-8E94-2FE10DA8C3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4724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09C51-3C7B-4959-BEC2-EF2B123AC2D9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A5175-F523-4FF0-8E94-2FE10DA8C3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870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09C51-3C7B-4959-BEC2-EF2B123AC2D9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A5175-F523-4FF0-8E94-2FE10DA8C3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032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09C51-3C7B-4959-BEC2-EF2B123AC2D9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A5175-F523-4FF0-8E94-2FE10DA8C3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058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09C51-3C7B-4959-BEC2-EF2B123AC2D9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A5175-F523-4FF0-8E94-2FE10DA8C3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6601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09C51-3C7B-4959-BEC2-EF2B123AC2D9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A5175-F523-4FF0-8E94-2FE10DA8C3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1484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09C51-3C7B-4959-BEC2-EF2B123AC2D9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A5175-F523-4FF0-8E94-2FE10DA8C3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981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90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09C51-3C7B-4959-BEC2-EF2B123AC2D9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A5175-F523-4FF0-8E94-2FE10DA8C3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78524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90B8">
            <a:alpha val="89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93E951-0B98-BC0F-75F0-E7A814AB5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A6A49C-2F11-417E-AF13-82D947477466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9" t="40662" r="44085" b="53283"/>
          <a:stretch/>
        </p:blipFill>
        <p:spPr>
          <a:xfrm rot="16200000">
            <a:off x="-7620000" y="7620000"/>
            <a:ext cx="27432000" cy="1219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8C681A-B944-A2C1-98ED-EAACFF8AED06}"/>
              </a:ext>
            </a:extLst>
          </p:cNvPr>
          <p:cNvSpPr txBox="1"/>
          <p:nvPr/>
        </p:nvSpPr>
        <p:spPr>
          <a:xfrm>
            <a:off x="12192000" y="4689799"/>
            <a:ext cx="483275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Реализация и сравнение методов быстрого приближенного умножения матриц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99C462-FDA6-4ABD-9568-DCB8BC00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364" y="1031099"/>
            <a:ext cx="8653272" cy="3150393"/>
          </a:xfrm>
        </p:spPr>
        <p:txBody>
          <a:bodyPr>
            <a:noAutofit/>
          </a:bodyPr>
          <a:lstStyle/>
          <a:p>
            <a:br>
              <a:rPr lang="ru-RU" sz="6600" b="1" dirty="0">
                <a:noFill/>
                <a:latin typeface="Century Gothic" panose="020B0502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6600" b="1" dirty="0">
                <a:noFill/>
                <a:latin typeface="Century Gothic" panose="020B0502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Умножение матриц – </a:t>
            </a:r>
            <a:br>
              <a:rPr lang="ru-RU" sz="6600" b="1" dirty="0">
                <a:noFill/>
                <a:latin typeface="Century Gothic" panose="020B0502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6600" b="1" dirty="0">
                <a:noFill/>
                <a:latin typeface="Century Gothic" panose="020B0502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понять, ускорить, использовать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E050AA-A09C-57CA-D173-3488EF55A6BC}"/>
              </a:ext>
            </a:extLst>
          </p:cNvPr>
          <p:cNvSpPr txBox="1"/>
          <p:nvPr/>
        </p:nvSpPr>
        <p:spPr>
          <a:xfrm rot="19425904">
            <a:off x="-2590919" y="6645689"/>
            <a:ext cx="1425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53577B"/>
                </a:solidFill>
              </a:rPr>
              <a:t>SVD</a:t>
            </a:r>
            <a:endParaRPr lang="ru-RU" sz="5400" b="1" dirty="0">
              <a:solidFill>
                <a:srgbClr val="53577B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F8D6A6-728E-BB28-184C-8B5E33B2C4DE}"/>
              </a:ext>
            </a:extLst>
          </p:cNvPr>
          <p:cNvSpPr txBox="1"/>
          <p:nvPr/>
        </p:nvSpPr>
        <p:spPr>
          <a:xfrm rot="19536626">
            <a:off x="12367514" y="2397901"/>
            <a:ext cx="397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03054"/>
                </a:solidFill>
              </a:rPr>
              <a:t>Strassen algorithm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746044-0E21-70B4-9EFA-2B947AF5C211}"/>
              </a:ext>
            </a:extLst>
          </p:cNvPr>
          <p:cNvSpPr txBox="1"/>
          <p:nvPr/>
        </p:nvSpPr>
        <p:spPr>
          <a:xfrm rot="712348">
            <a:off x="12831305" y="980929"/>
            <a:ext cx="1495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DBEFF9"/>
                </a:solidFill>
              </a:rPr>
              <a:t>SVD</a:t>
            </a:r>
            <a:endParaRPr lang="ru-RU" sz="4400" b="1" dirty="0">
              <a:solidFill>
                <a:srgbClr val="DBEFF9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57AB34-3F51-D889-B51B-736C594994E8}"/>
              </a:ext>
            </a:extLst>
          </p:cNvPr>
          <p:cNvSpPr txBox="1"/>
          <p:nvPr/>
        </p:nvSpPr>
        <p:spPr>
          <a:xfrm rot="1997283">
            <a:off x="-3554013" y="1743084"/>
            <a:ext cx="3975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556C8F"/>
                </a:solidFill>
              </a:rPr>
              <a:t>Strassen algorithm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B10D1942-7D78-71A2-05D8-C34909A3E0F5}"/>
              </a:ext>
            </a:extLst>
          </p:cNvPr>
          <p:cNvGrpSpPr/>
          <p:nvPr/>
        </p:nvGrpSpPr>
        <p:grpSpPr>
          <a:xfrm>
            <a:off x="12610952" y="185971"/>
            <a:ext cx="817864" cy="4259780"/>
            <a:chOff x="1415442" y="725579"/>
            <a:chExt cx="817864" cy="4259780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23C1742-BFB9-977E-AFD8-6D6FD64EEF09}"/>
                </a:ext>
              </a:extLst>
            </p:cNvPr>
            <p:cNvSpPr/>
            <p:nvPr/>
          </p:nvSpPr>
          <p:spPr>
            <a:xfrm>
              <a:off x="1415442" y="726510"/>
              <a:ext cx="213062" cy="425884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B6EE0F4D-3B01-ECE6-40E1-6FD95D7A0BEA}"/>
                </a:ext>
              </a:extLst>
            </p:cNvPr>
            <p:cNvSpPr/>
            <p:nvPr/>
          </p:nvSpPr>
          <p:spPr>
            <a:xfrm>
              <a:off x="1415442" y="725579"/>
              <a:ext cx="779118" cy="17140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9DD2B558-FA48-5A82-C88D-A195260DEE06}"/>
                </a:ext>
              </a:extLst>
            </p:cNvPr>
            <p:cNvSpPr/>
            <p:nvPr/>
          </p:nvSpPr>
          <p:spPr>
            <a:xfrm>
              <a:off x="1454188" y="4813955"/>
              <a:ext cx="779118" cy="17140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B2610B9-AC46-80C9-B88B-7529615AC318}"/>
              </a:ext>
            </a:extLst>
          </p:cNvPr>
          <p:cNvSpPr txBox="1"/>
          <p:nvPr/>
        </p:nvSpPr>
        <p:spPr>
          <a:xfrm rot="1563432">
            <a:off x="-2208615" y="5000816"/>
            <a:ext cx="2013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424D70"/>
                </a:solidFill>
              </a:rPr>
              <a:t>SAMPLING</a:t>
            </a:r>
            <a:endParaRPr lang="ru-RU" sz="1400" b="1" dirty="0">
              <a:solidFill>
                <a:srgbClr val="424D7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8317FD-5F27-A680-8BE5-C1CAAD048FDA}"/>
              </a:ext>
            </a:extLst>
          </p:cNvPr>
          <p:cNvSpPr txBox="1"/>
          <p:nvPr/>
        </p:nvSpPr>
        <p:spPr>
          <a:xfrm rot="1633066">
            <a:off x="-2037763" y="808513"/>
            <a:ext cx="22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9577B"/>
                </a:solidFill>
              </a:rPr>
              <a:t>SAMPLING</a:t>
            </a:r>
            <a:endParaRPr lang="ru-RU" sz="1600" b="1" dirty="0">
              <a:solidFill>
                <a:srgbClr val="49577B"/>
              </a:solidFill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CFC99EE-BD1B-5EF0-337B-9A6D8124FDC4}"/>
              </a:ext>
            </a:extLst>
          </p:cNvPr>
          <p:cNvGrpSpPr/>
          <p:nvPr/>
        </p:nvGrpSpPr>
        <p:grpSpPr>
          <a:xfrm flipH="1">
            <a:off x="-1201865" y="242820"/>
            <a:ext cx="779118" cy="4259780"/>
            <a:chOff x="1415442" y="725579"/>
            <a:chExt cx="817864" cy="4259780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481B492E-4B89-265F-9CCA-2CFCE01B69AA}"/>
                </a:ext>
              </a:extLst>
            </p:cNvPr>
            <p:cNvSpPr/>
            <p:nvPr/>
          </p:nvSpPr>
          <p:spPr>
            <a:xfrm>
              <a:off x="1415442" y="726510"/>
              <a:ext cx="213062" cy="425884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2B113E9D-2DC2-5886-EE6F-76709EA878F3}"/>
                </a:ext>
              </a:extLst>
            </p:cNvPr>
            <p:cNvSpPr/>
            <p:nvPr/>
          </p:nvSpPr>
          <p:spPr>
            <a:xfrm>
              <a:off x="1415442" y="725579"/>
              <a:ext cx="779118" cy="17140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B4DB23F5-7605-B660-B8F2-D5015F05F524}"/>
                </a:ext>
              </a:extLst>
            </p:cNvPr>
            <p:cNvSpPr/>
            <p:nvPr/>
          </p:nvSpPr>
          <p:spPr>
            <a:xfrm>
              <a:off x="1454188" y="4813955"/>
              <a:ext cx="779118" cy="17140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006386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F1BF24-E077-2D72-6A47-EA8B4F110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03A306-6480-6F12-DE12-2DE5D69CC9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8" t="36821" r="43753" b="49999"/>
          <a:stretch/>
        </p:blipFill>
        <p:spPr>
          <a:xfrm rot="5400000">
            <a:off x="2666998" y="-2666999"/>
            <a:ext cx="6858003" cy="12192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8269C2-9A43-7D66-3351-D1F78D291959}"/>
              </a:ext>
            </a:extLst>
          </p:cNvPr>
          <p:cNvSpPr txBox="1"/>
          <p:nvPr/>
        </p:nvSpPr>
        <p:spPr>
          <a:xfrm>
            <a:off x="6688379" y="-3842349"/>
            <a:ext cx="655762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ea typeface="Hooskai Chamfered Square" panose="02000500000000000000" pitchFamily="2" charset="0"/>
              </a:rPr>
              <a:t>   A</a:t>
            </a:r>
            <a:r>
              <a:rPr lang="ru-RU" sz="8800" b="1" dirty="0" err="1">
                <a:ea typeface="Hooskai Chamfered Square" panose="02000500000000000000" pitchFamily="2" charset="0"/>
              </a:rPr>
              <a:t>лгоритм</a:t>
            </a:r>
            <a:r>
              <a:rPr lang="en-US" sz="8800" b="1" dirty="0">
                <a:ea typeface="Hooskai Chamfered Square" panose="02000500000000000000" pitchFamily="2" charset="0"/>
              </a:rPr>
              <a:t> </a:t>
            </a:r>
            <a:r>
              <a:rPr lang="ru-RU" sz="8800" b="1" dirty="0" err="1">
                <a:ea typeface="Hooskai Chamfered Square" panose="02000500000000000000" pitchFamily="2" charset="0"/>
              </a:rPr>
              <a:t>Штрассена</a:t>
            </a:r>
            <a:endParaRPr lang="ru-RU" sz="8800" b="1" dirty="0">
              <a:ea typeface="Hooskai Chamfered Square" panose="02000500000000000000" pitchFamily="2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17625B4-FA55-75E5-32A1-AAC2435AB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3"/>
          <a:stretch/>
        </p:blipFill>
        <p:spPr bwMode="auto">
          <a:xfrm>
            <a:off x="-4060585" y="142133"/>
            <a:ext cx="3610990" cy="657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0" descr="{\displaystyle c_{ij}=\sum a_{ik}b_{kj}}">
            <a:extLst>
              <a:ext uri="{FF2B5EF4-FFF2-40B4-BE49-F238E27FC236}">
                <a16:creationId xmlns:a16="http://schemas.microsoft.com/office/drawing/2014/main" id="{A744E943-46FE-390A-8B12-3526C4135C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87850" y="-68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15" descr="{\displaystyle \Theta (n^{\log _{2}8})=\Theta (n^{3})}">
            <a:extLst>
              <a:ext uri="{FF2B5EF4-FFF2-40B4-BE49-F238E27FC236}">
                <a16:creationId xmlns:a16="http://schemas.microsoft.com/office/drawing/2014/main" id="{D656E853-41BF-16E6-B577-4D3393F35E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6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16" descr="{\displaystyle \Theta (n^{\log _{2}7})=O(n^{2.81})}">
            <a:extLst>
              <a:ext uri="{FF2B5EF4-FFF2-40B4-BE49-F238E27FC236}">
                <a16:creationId xmlns:a16="http://schemas.microsoft.com/office/drawing/2014/main" id="{54B02738-FC00-2914-FF4F-F62DBC139A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688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30878F9-F962-AF1A-F792-BFB258D47957}"/>
              </a:ext>
            </a:extLst>
          </p:cNvPr>
          <p:cNvGrpSpPr/>
          <p:nvPr/>
        </p:nvGrpSpPr>
        <p:grpSpPr>
          <a:xfrm>
            <a:off x="12795887" y="3361368"/>
            <a:ext cx="5963478" cy="3303694"/>
            <a:chOff x="5906021" y="3186643"/>
            <a:chExt cx="5963478" cy="3303694"/>
          </a:xfrm>
        </p:grpSpPr>
        <p:sp>
          <p:nvSpPr>
            <p:cNvPr id="19" name="Прямоугольник: усеченные противолежащие углы 18">
              <a:extLst>
                <a:ext uri="{FF2B5EF4-FFF2-40B4-BE49-F238E27FC236}">
                  <a16:creationId xmlns:a16="http://schemas.microsoft.com/office/drawing/2014/main" id="{4A7BF993-0807-AA62-D5C9-581F84647BFA}"/>
                </a:ext>
              </a:extLst>
            </p:cNvPr>
            <p:cNvSpPr/>
            <p:nvPr/>
          </p:nvSpPr>
          <p:spPr>
            <a:xfrm>
              <a:off x="5906021" y="3186643"/>
              <a:ext cx="5963478" cy="3139321"/>
            </a:xfrm>
            <a:prstGeom prst="snip2DiagRect">
              <a:avLst/>
            </a:prstGeom>
            <a:solidFill>
              <a:srgbClr val="0F226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86476787-DCEE-F9A4-A046-D924674EE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1422" y="3351016"/>
              <a:ext cx="5678077" cy="31393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285750" marR="0" lvl="0" indent="-285750" defTabSz="914400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ru-RU" altLang="ru-RU" dirty="0"/>
                <a:t>Алгоритм </a:t>
              </a:r>
              <a:r>
                <a:rPr lang="ru-RU" altLang="ru-RU" dirty="0" err="1"/>
                <a:t>Штрассена</a:t>
              </a:r>
              <a:r>
                <a:rPr lang="ru-RU" altLang="ru-RU" dirty="0"/>
                <a:t> предназначен для быстрого умножения матриц. Он был разработан Фолькером </a:t>
              </a:r>
              <a:r>
                <a:rPr lang="ru-RU" altLang="ru-RU" dirty="0" err="1"/>
                <a:t>Штрассеном</a:t>
              </a:r>
              <a:r>
                <a:rPr lang="ru-RU" altLang="ru-RU" dirty="0"/>
                <a:t> в 1969 году и является обобщением метода умножения </a:t>
              </a:r>
              <a:r>
                <a:rPr lang="ru-RU" altLang="ru-RU" dirty="0" err="1"/>
                <a:t>Карацубы</a:t>
              </a:r>
              <a:r>
                <a:rPr lang="ru-RU" altLang="ru-RU" dirty="0"/>
                <a:t> на матрицы.</a:t>
              </a:r>
            </a:p>
            <a:p>
              <a:pPr marL="285750" indent="-285750" defTabSz="914400">
                <a:buFont typeface="Arial" panose="020B0604020202020204" pitchFamily="34" charset="0"/>
                <a:buChar char="•"/>
              </a:pPr>
              <a:r>
                <a:rPr lang="ru-RU" altLang="ru-RU" dirty="0"/>
                <a:t>В отличие от традиционного алгоритма умножения матриц, работающего за время  </a:t>
              </a:r>
              <a:r>
                <a:rPr lang="en-US" altLang="ru-RU" dirty="0"/>
                <a:t>O(n^3)</a:t>
              </a:r>
              <a:r>
                <a:rPr lang="ru-RU" altLang="ru-RU" dirty="0"/>
                <a:t>, алгоритм </a:t>
              </a:r>
              <a:r>
                <a:rPr lang="ru-RU" altLang="ru-RU" dirty="0" err="1"/>
                <a:t>Штрассена</a:t>
              </a:r>
              <a:r>
                <a:rPr lang="ru-RU" altLang="ru-RU" dirty="0"/>
                <a:t> умножает матрицы за время   </a:t>
              </a:r>
              <a:r>
                <a:rPr lang="en-US" altLang="ru-RU" dirty="0"/>
                <a:t>O(n^2.81)</a:t>
              </a:r>
              <a:r>
                <a:rPr lang="ru-RU" altLang="ru-RU" dirty="0"/>
                <a:t>, что даёт выигрыш на больших плотных матрицах. </a:t>
              </a:r>
            </a:p>
            <a:p>
              <a:pPr marR="0" lvl="0" indent="0" defTabSz="91440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ru-RU" altLang="ru-RU" dirty="0"/>
                <a:t>    </a:t>
              </a:r>
            </a:p>
          </p:txBody>
        </p:sp>
      </p:grpSp>
      <p:pic>
        <p:nvPicPr>
          <p:cNvPr id="6" name="Picture 8">
            <a:extLst>
              <a:ext uri="{FF2B5EF4-FFF2-40B4-BE49-F238E27FC236}">
                <a16:creationId xmlns:a16="http://schemas.microsoft.com/office/drawing/2014/main" id="{94E507B2-0B23-67E3-8761-17BE592AF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989" y="7369651"/>
            <a:ext cx="6031011" cy="450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D13D82F1-CB99-FF04-BC3F-2C0031CD8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86" y="-4803504"/>
            <a:ext cx="5642829" cy="443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05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975988-4B64-A76E-55EE-27026A33F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719C6E-ED13-D340-1A9E-AA32F841F2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8" t="36821" r="43753" b="49999"/>
          <a:stretch/>
        </p:blipFill>
        <p:spPr>
          <a:xfrm rot="5400000">
            <a:off x="2666998" y="-2666999"/>
            <a:ext cx="6858003" cy="12192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164B9-CAD0-E15B-3552-2C72EE5AAB01}"/>
              </a:ext>
            </a:extLst>
          </p:cNvPr>
          <p:cNvSpPr txBox="1"/>
          <p:nvPr/>
        </p:nvSpPr>
        <p:spPr>
          <a:xfrm>
            <a:off x="6688379" y="-3842349"/>
            <a:ext cx="655762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ea typeface="Hooskai Chamfered Square" panose="02000500000000000000" pitchFamily="2" charset="0"/>
              </a:rPr>
              <a:t>   A</a:t>
            </a:r>
            <a:r>
              <a:rPr lang="ru-RU" sz="8800" b="1" dirty="0" err="1">
                <a:ea typeface="Hooskai Chamfered Square" panose="02000500000000000000" pitchFamily="2" charset="0"/>
              </a:rPr>
              <a:t>лгоритм</a:t>
            </a:r>
            <a:r>
              <a:rPr lang="en-US" sz="8800" b="1" dirty="0">
                <a:ea typeface="Hooskai Chamfered Square" panose="02000500000000000000" pitchFamily="2" charset="0"/>
              </a:rPr>
              <a:t> </a:t>
            </a:r>
            <a:r>
              <a:rPr lang="ru-RU" sz="8800" b="1" dirty="0" err="1">
                <a:ea typeface="Hooskai Chamfered Square" panose="02000500000000000000" pitchFamily="2" charset="0"/>
              </a:rPr>
              <a:t>Штрассена</a:t>
            </a:r>
            <a:endParaRPr lang="ru-RU" sz="8800" b="1" dirty="0">
              <a:ea typeface="Hooskai Chamfered Square" panose="02000500000000000000" pitchFamily="2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9C6F695-004E-1E76-7416-EE116E11FD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3"/>
          <a:stretch/>
        </p:blipFill>
        <p:spPr bwMode="auto">
          <a:xfrm>
            <a:off x="-4060585" y="142133"/>
            <a:ext cx="3610990" cy="657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0" descr="{\displaystyle c_{ij}=\sum a_{ik}b_{kj}}">
            <a:extLst>
              <a:ext uri="{FF2B5EF4-FFF2-40B4-BE49-F238E27FC236}">
                <a16:creationId xmlns:a16="http://schemas.microsoft.com/office/drawing/2014/main" id="{47AF0C82-F463-AE95-29FB-FD54890CC2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87850" y="-68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15" descr="{\displaystyle \Theta (n^{\log _{2}8})=\Theta (n^{3})}">
            <a:extLst>
              <a:ext uri="{FF2B5EF4-FFF2-40B4-BE49-F238E27FC236}">
                <a16:creationId xmlns:a16="http://schemas.microsoft.com/office/drawing/2014/main" id="{FBC6C3B2-BE5C-03C5-27FD-6CDCB521D0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6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16" descr="{\displaystyle \Theta (n^{\log _{2}7})=O(n^{2.81})}">
            <a:extLst>
              <a:ext uri="{FF2B5EF4-FFF2-40B4-BE49-F238E27FC236}">
                <a16:creationId xmlns:a16="http://schemas.microsoft.com/office/drawing/2014/main" id="{D599E663-5B6A-A8FE-9928-839872EF0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688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94067BA-3B5A-6787-66DE-87178B206283}"/>
              </a:ext>
            </a:extLst>
          </p:cNvPr>
          <p:cNvGrpSpPr/>
          <p:nvPr/>
        </p:nvGrpSpPr>
        <p:grpSpPr>
          <a:xfrm>
            <a:off x="12795887" y="3361368"/>
            <a:ext cx="5963478" cy="3303694"/>
            <a:chOff x="5906021" y="3186643"/>
            <a:chExt cx="5963478" cy="3303694"/>
          </a:xfrm>
        </p:grpSpPr>
        <p:sp>
          <p:nvSpPr>
            <p:cNvPr id="19" name="Прямоугольник: усеченные противолежащие углы 18">
              <a:extLst>
                <a:ext uri="{FF2B5EF4-FFF2-40B4-BE49-F238E27FC236}">
                  <a16:creationId xmlns:a16="http://schemas.microsoft.com/office/drawing/2014/main" id="{E855CDDE-7685-BF4C-4CCC-218F740DD725}"/>
                </a:ext>
              </a:extLst>
            </p:cNvPr>
            <p:cNvSpPr/>
            <p:nvPr/>
          </p:nvSpPr>
          <p:spPr>
            <a:xfrm>
              <a:off x="5906021" y="3186643"/>
              <a:ext cx="5963478" cy="3139321"/>
            </a:xfrm>
            <a:prstGeom prst="snip2DiagRect">
              <a:avLst/>
            </a:prstGeom>
            <a:solidFill>
              <a:srgbClr val="0F226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06D611F4-497C-303B-BB17-DFF818E1D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1422" y="3351016"/>
              <a:ext cx="5678077" cy="31393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285750" marR="0" lvl="0" indent="-285750" defTabSz="914400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ru-RU" altLang="ru-RU" dirty="0"/>
                <a:t>Алгоритм </a:t>
              </a:r>
              <a:r>
                <a:rPr lang="ru-RU" altLang="ru-RU" dirty="0" err="1"/>
                <a:t>Штрассена</a:t>
              </a:r>
              <a:r>
                <a:rPr lang="ru-RU" altLang="ru-RU" dirty="0"/>
                <a:t> предназначен для быстрого умножения матриц. Он был разработан Фолькером </a:t>
              </a:r>
              <a:r>
                <a:rPr lang="ru-RU" altLang="ru-RU" dirty="0" err="1"/>
                <a:t>Штрассеном</a:t>
              </a:r>
              <a:r>
                <a:rPr lang="ru-RU" altLang="ru-RU" dirty="0"/>
                <a:t> в 1969 году и является обобщением метода умножения </a:t>
              </a:r>
              <a:r>
                <a:rPr lang="ru-RU" altLang="ru-RU" dirty="0" err="1"/>
                <a:t>Карацубы</a:t>
              </a:r>
              <a:r>
                <a:rPr lang="ru-RU" altLang="ru-RU" dirty="0"/>
                <a:t> на матрицы.</a:t>
              </a:r>
            </a:p>
            <a:p>
              <a:pPr marL="285750" indent="-285750" defTabSz="914400">
                <a:buFont typeface="Arial" panose="020B0604020202020204" pitchFamily="34" charset="0"/>
                <a:buChar char="•"/>
              </a:pPr>
              <a:r>
                <a:rPr lang="ru-RU" altLang="ru-RU" dirty="0"/>
                <a:t>В отличие от традиционного алгоритма умножения матриц, работающего за время  </a:t>
              </a:r>
              <a:r>
                <a:rPr lang="en-US" altLang="ru-RU" dirty="0"/>
                <a:t>O(n^3)</a:t>
              </a:r>
              <a:r>
                <a:rPr lang="ru-RU" altLang="ru-RU" dirty="0"/>
                <a:t>, алгоритм </a:t>
              </a:r>
              <a:r>
                <a:rPr lang="ru-RU" altLang="ru-RU" dirty="0" err="1"/>
                <a:t>Штрассена</a:t>
              </a:r>
              <a:r>
                <a:rPr lang="ru-RU" altLang="ru-RU" dirty="0"/>
                <a:t> умножает матрицы за время   </a:t>
              </a:r>
              <a:r>
                <a:rPr lang="en-US" altLang="ru-RU" dirty="0"/>
                <a:t>O(n^2.81)</a:t>
              </a:r>
              <a:r>
                <a:rPr lang="ru-RU" altLang="ru-RU" dirty="0"/>
                <a:t>, что даёт выигрыш на больших плотных матрицах. </a:t>
              </a:r>
            </a:p>
            <a:p>
              <a:pPr marR="0" lvl="0" indent="0" defTabSz="91440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ru-RU" altLang="ru-RU" dirty="0"/>
                <a:t>    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87C96E7B-B96C-3448-75F2-708C6704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717" y="1218984"/>
            <a:ext cx="6031011" cy="450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BDA8B8B-CECC-AA60-ED9C-B35F8AC4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5" y="1252522"/>
            <a:ext cx="5642829" cy="443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402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C7C7D2B-7405-B935-470F-CCD2FCE481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33" t="36821" r="43753" b="49999"/>
          <a:stretch/>
        </p:blipFill>
        <p:spPr>
          <a:xfrm rot="16200000">
            <a:off x="2667000" y="-2667001"/>
            <a:ext cx="6858000" cy="121920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2D886A-D1B4-2519-9458-7A8A72E670FE}"/>
              </a:ext>
            </a:extLst>
          </p:cNvPr>
          <p:cNvSpPr txBox="1"/>
          <p:nvPr/>
        </p:nvSpPr>
        <p:spPr>
          <a:xfrm>
            <a:off x="450352" y="-171987"/>
            <a:ext cx="6097836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ea typeface="Hooskai Chamfered Square" panose="02000500000000000000" pitchFamily="2" charset="0"/>
              </a:rPr>
              <a:t>SVD</a:t>
            </a:r>
          </a:p>
          <a:p>
            <a:r>
              <a:rPr lang="en-US" sz="6600" b="1" dirty="0">
                <a:ea typeface="Hooskai Chamfered Square" panose="02000500000000000000" pitchFamily="2" charset="0"/>
              </a:rPr>
              <a:t>Singular value decomposition</a:t>
            </a:r>
            <a:endParaRPr lang="ru-RU" sz="6600" b="1" dirty="0">
              <a:ea typeface="Hooskai Chamfered Square" panose="02000500000000000000" pitchFamily="2" charset="0"/>
            </a:endParaRPr>
          </a:p>
        </p:txBody>
      </p:sp>
      <p:pic>
        <p:nvPicPr>
          <p:cNvPr id="3076" name="Picture 4" descr="A Beginner's Guide to Singular Value Decomposition (SVD) | by Mukundh  Murthy | Medium">
            <a:extLst>
              <a:ext uri="{FF2B5EF4-FFF2-40B4-BE49-F238E27FC236}">
                <a16:creationId xmlns:a16="http://schemas.microsoft.com/office/drawing/2014/main" id="{84F8316B-8C35-FF20-953A-D49738F3D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4151" y="23812"/>
            <a:ext cx="5534331" cy="3218947"/>
          </a:xfrm>
          <a:prstGeom prst="snip2DiagRect">
            <a:avLst>
              <a:gd name="adj1" fmla="val 0"/>
              <a:gd name="adj2" fmla="val 13511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{\displaystyle M}">
            <a:extLst>
              <a:ext uri="{FF2B5EF4-FFF2-40B4-BE49-F238E27FC236}">
                <a16:creationId xmlns:a16="http://schemas.microsoft.com/office/drawing/2014/main" id="{78190DEF-4CE3-54CE-BE40-FB7B5EF3B2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8700" y="-7080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7" descr="{\displaystyle M}">
            <a:extLst>
              <a:ext uri="{FF2B5EF4-FFF2-40B4-BE49-F238E27FC236}">
                <a16:creationId xmlns:a16="http://schemas.microsoft.com/office/drawing/2014/main" id="{9653B61E-164A-952D-B3FA-67292E518C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78988" y="-7080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8" descr="{\displaystyle M}">
            <a:extLst>
              <a:ext uri="{FF2B5EF4-FFF2-40B4-BE49-F238E27FC236}">
                <a16:creationId xmlns:a16="http://schemas.microsoft.com/office/drawing/2014/main" id="{DD3EC2BF-A074-0824-907C-965CEE202D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20950" y="-4175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9" descr="{\displaystyle MM^{*}}">
            <a:extLst>
              <a:ext uri="{FF2B5EF4-FFF2-40B4-BE49-F238E27FC236}">
                <a16:creationId xmlns:a16="http://schemas.microsoft.com/office/drawing/2014/main" id="{6C9FFE30-9879-87E6-04E7-160908BD85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29225" y="-4175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10" descr="{\displaystyle M}">
            <a:extLst>
              <a:ext uri="{FF2B5EF4-FFF2-40B4-BE49-F238E27FC236}">
                <a16:creationId xmlns:a16="http://schemas.microsoft.com/office/drawing/2014/main" id="{6ED9BA93-2E4B-529A-D26C-7B3642F54A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84450" y="-1285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11" descr="{\displaystyle M^{*}M}">
            <a:extLst>
              <a:ext uri="{FF2B5EF4-FFF2-40B4-BE49-F238E27FC236}">
                <a16:creationId xmlns:a16="http://schemas.microsoft.com/office/drawing/2014/main" id="{C7C3918F-7435-238B-141E-A464418CDF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92725" y="-1285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12" descr="{\displaystyle M^{*}}">
            <a:extLst>
              <a:ext uri="{FF2B5EF4-FFF2-40B4-BE49-F238E27FC236}">
                <a16:creationId xmlns:a16="http://schemas.microsoft.com/office/drawing/2014/main" id="{306ED05F-B26B-E723-7997-EFC357897A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500" y="160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13" descr="{\displaystyle M}">
            <a:extLst>
              <a:ext uri="{FF2B5EF4-FFF2-40B4-BE49-F238E27FC236}">
                <a16:creationId xmlns:a16="http://schemas.microsoft.com/office/drawing/2014/main" id="{C77505F8-A6AB-A2C1-963A-01C356270C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81400" y="160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14" descr="{\displaystyle M^{*}=M^{T}}">
            <a:extLst>
              <a:ext uri="{FF2B5EF4-FFF2-40B4-BE49-F238E27FC236}">
                <a16:creationId xmlns:a16="http://schemas.microsoft.com/office/drawing/2014/main" id="{0AC69D1F-6AE9-7527-C952-F4258C6B77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53100" y="160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94920DA3-4B3E-50AE-8D97-CE4499566E14}"/>
              </a:ext>
            </a:extLst>
          </p:cNvPr>
          <p:cNvGrpSpPr/>
          <p:nvPr/>
        </p:nvGrpSpPr>
        <p:grpSpPr>
          <a:xfrm>
            <a:off x="444500" y="-5834901"/>
            <a:ext cx="5608916" cy="5272132"/>
            <a:chOff x="1355473" y="3043825"/>
            <a:chExt cx="5810502" cy="5323561"/>
          </a:xfrm>
        </p:grpSpPr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1F79C5B7-DF62-9048-1CA0-1C169D13AD07}"/>
                </a:ext>
              </a:extLst>
            </p:cNvPr>
            <p:cNvSpPr/>
            <p:nvPr/>
          </p:nvSpPr>
          <p:spPr>
            <a:xfrm>
              <a:off x="1377863" y="3043825"/>
              <a:ext cx="5788112" cy="532356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27B5587F-4B76-F4FA-EA78-9099671148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5473" y="3095254"/>
              <a:ext cx="5799551" cy="5255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1458814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9B16C8-C44A-6AAC-FC8E-976736C49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054DAC9-7727-C025-1D42-45DCF805D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33" t="36821" r="43753" b="49999"/>
          <a:stretch/>
        </p:blipFill>
        <p:spPr>
          <a:xfrm rot="16200000">
            <a:off x="2667000" y="-2667001"/>
            <a:ext cx="6858000" cy="121920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8308B4-C54C-524F-02A4-2F5598BDF0C6}"/>
              </a:ext>
            </a:extLst>
          </p:cNvPr>
          <p:cNvSpPr txBox="1"/>
          <p:nvPr/>
        </p:nvSpPr>
        <p:spPr>
          <a:xfrm>
            <a:off x="-6418720" y="0"/>
            <a:ext cx="6097836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ea typeface="Hooskai Chamfered Square" panose="02000500000000000000" pitchFamily="2" charset="0"/>
              </a:rPr>
              <a:t>SVD</a:t>
            </a:r>
          </a:p>
          <a:p>
            <a:r>
              <a:rPr lang="en-US" sz="6600" b="1" dirty="0">
                <a:ea typeface="Hooskai Chamfered Square" panose="02000500000000000000" pitchFamily="2" charset="0"/>
              </a:rPr>
              <a:t>Singular value decomposition</a:t>
            </a:r>
            <a:endParaRPr lang="ru-RU" sz="6600" b="1" dirty="0">
              <a:ea typeface="Hooskai Chamfered Square" panose="02000500000000000000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B04FAD-DE18-B0DF-8FBC-EDD9BCA47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26924" y="5918338"/>
            <a:ext cx="3994539" cy="4330794"/>
          </a:xfrm>
          <a:prstGeom prst="rect">
            <a:avLst/>
          </a:prstGeom>
        </p:spPr>
      </p:pic>
      <p:pic>
        <p:nvPicPr>
          <p:cNvPr id="3076" name="Picture 4" descr="A Beginner's Guide to Singular Value Decomposition (SVD) | by Mukundh  Murthy | Medium">
            <a:extLst>
              <a:ext uri="{FF2B5EF4-FFF2-40B4-BE49-F238E27FC236}">
                <a16:creationId xmlns:a16="http://schemas.microsoft.com/office/drawing/2014/main" id="{FE042944-3CF7-A12A-26D5-055B47666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987" y="1722820"/>
            <a:ext cx="5866863" cy="3412359"/>
          </a:xfrm>
          <a:prstGeom prst="snip2DiagRect">
            <a:avLst>
              <a:gd name="adj1" fmla="val 0"/>
              <a:gd name="adj2" fmla="val 13511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utoShape 6" descr="{\displaystyle M}">
            <a:extLst>
              <a:ext uri="{FF2B5EF4-FFF2-40B4-BE49-F238E27FC236}">
                <a16:creationId xmlns:a16="http://schemas.microsoft.com/office/drawing/2014/main" id="{D577D989-6222-0611-275E-56BC9AE74B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8700" y="-7080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7" descr="{\displaystyle M}">
            <a:extLst>
              <a:ext uri="{FF2B5EF4-FFF2-40B4-BE49-F238E27FC236}">
                <a16:creationId xmlns:a16="http://schemas.microsoft.com/office/drawing/2014/main" id="{6C81FFAC-FAAE-8AF0-69E7-75D63FD41F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78988" y="-7080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8" descr="{\displaystyle M}">
            <a:extLst>
              <a:ext uri="{FF2B5EF4-FFF2-40B4-BE49-F238E27FC236}">
                <a16:creationId xmlns:a16="http://schemas.microsoft.com/office/drawing/2014/main" id="{AA30FB48-D323-3A6A-8B2D-D2923E0E7D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20950" y="-4175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9" descr="{\displaystyle MM^{*}}">
            <a:extLst>
              <a:ext uri="{FF2B5EF4-FFF2-40B4-BE49-F238E27FC236}">
                <a16:creationId xmlns:a16="http://schemas.microsoft.com/office/drawing/2014/main" id="{7270C2C8-E276-2F39-008A-076EC2EE83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29225" y="-4175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10" descr="{\displaystyle M}">
            <a:extLst>
              <a:ext uri="{FF2B5EF4-FFF2-40B4-BE49-F238E27FC236}">
                <a16:creationId xmlns:a16="http://schemas.microsoft.com/office/drawing/2014/main" id="{33FA847F-23DD-3A02-8978-8B387ED3CE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84450" y="-1285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11" descr="{\displaystyle M^{*}M}">
            <a:extLst>
              <a:ext uri="{FF2B5EF4-FFF2-40B4-BE49-F238E27FC236}">
                <a16:creationId xmlns:a16="http://schemas.microsoft.com/office/drawing/2014/main" id="{8A672B9A-FED8-AD2B-C19C-4CBD55D752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92725" y="-1285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12" descr="{\displaystyle M^{*}}">
            <a:extLst>
              <a:ext uri="{FF2B5EF4-FFF2-40B4-BE49-F238E27FC236}">
                <a16:creationId xmlns:a16="http://schemas.microsoft.com/office/drawing/2014/main" id="{18413156-669F-14C4-CE4D-FD05939E4D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500" y="160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13" descr="{\displaystyle M}">
            <a:extLst>
              <a:ext uri="{FF2B5EF4-FFF2-40B4-BE49-F238E27FC236}">
                <a16:creationId xmlns:a16="http://schemas.microsoft.com/office/drawing/2014/main" id="{BC2CBF62-D12B-A367-328B-8CA9833B9C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81400" y="160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14" descr="{\displaystyle M^{*}=M^{T}}">
            <a:extLst>
              <a:ext uri="{FF2B5EF4-FFF2-40B4-BE49-F238E27FC236}">
                <a16:creationId xmlns:a16="http://schemas.microsoft.com/office/drawing/2014/main" id="{7BA6AF55-784F-CD8B-23B7-CD1FEE5133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53100" y="160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2FCCB6C-6CAD-AD3B-EDBF-A546B2B045E5}"/>
              </a:ext>
            </a:extLst>
          </p:cNvPr>
          <p:cNvGrpSpPr/>
          <p:nvPr/>
        </p:nvGrpSpPr>
        <p:grpSpPr>
          <a:xfrm>
            <a:off x="337921" y="736578"/>
            <a:ext cx="5608916" cy="5272132"/>
            <a:chOff x="1355473" y="3043825"/>
            <a:chExt cx="5810502" cy="5323561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04E9303-DC1E-A535-9970-D5195669EF2B}"/>
                </a:ext>
              </a:extLst>
            </p:cNvPr>
            <p:cNvSpPr/>
            <p:nvPr/>
          </p:nvSpPr>
          <p:spPr>
            <a:xfrm>
              <a:off x="1377863" y="3043825"/>
              <a:ext cx="5788112" cy="532356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7CA5B79-EF9D-F93B-06F0-7AAEBFFC38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5473" y="3095254"/>
              <a:ext cx="5799551" cy="5255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62563A8-AA60-543E-824C-DD18C46414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2523" y="706798"/>
            <a:ext cx="8276067" cy="517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03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9E4CB3-B522-DFD8-7B86-6D4AD200F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E07E1CB-6DE4-6A9E-7072-561441DAED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33" t="36821" r="43753" b="49999"/>
          <a:stretch/>
        </p:blipFill>
        <p:spPr>
          <a:xfrm rot="16200000">
            <a:off x="2667000" y="-2667001"/>
            <a:ext cx="6858000" cy="1219200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9D9D1E-2EF4-8D7D-392C-F15FF704B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77" y="1570038"/>
            <a:ext cx="3399773" cy="3685961"/>
          </a:xfrm>
          <a:prstGeom prst="rect">
            <a:avLst/>
          </a:prstGeom>
        </p:spPr>
      </p:pic>
      <p:pic>
        <p:nvPicPr>
          <p:cNvPr id="3076" name="Picture 4" descr="A Beginner's Guide to Singular Value Decomposition (SVD) | by Mukundh  Murthy | Medium">
            <a:extLst>
              <a:ext uri="{FF2B5EF4-FFF2-40B4-BE49-F238E27FC236}">
                <a16:creationId xmlns:a16="http://schemas.microsoft.com/office/drawing/2014/main" id="{D6B16AF2-CFCD-2D5C-16BB-62FB8532D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453" y="1570038"/>
            <a:ext cx="5866863" cy="3412359"/>
          </a:xfrm>
          <a:prstGeom prst="snip2DiagRect">
            <a:avLst>
              <a:gd name="adj1" fmla="val 0"/>
              <a:gd name="adj2" fmla="val 13511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utoShape 6" descr="{\displaystyle M}">
            <a:extLst>
              <a:ext uri="{FF2B5EF4-FFF2-40B4-BE49-F238E27FC236}">
                <a16:creationId xmlns:a16="http://schemas.microsoft.com/office/drawing/2014/main" id="{314DB3D8-AB4B-E3D1-F3BA-D992BDB947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8700" y="-7080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7" descr="{\displaystyle M}">
            <a:extLst>
              <a:ext uri="{FF2B5EF4-FFF2-40B4-BE49-F238E27FC236}">
                <a16:creationId xmlns:a16="http://schemas.microsoft.com/office/drawing/2014/main" id="{B27D26C4-1188-7A0D-A8BB-C3F83FE1C8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78988" y="-7080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8" descr="{\displaystyle M}">
            <a:extLst>
              <a:ext uri="{FF2B5EF4-FFF2-40B4-BE49-F238E27FC236}">
                <a16:creationId xmlns:a16="http://schemas.microsoft.com/office/drawing/2014/main" id="{3115F3E7-8D98-FF3E-BA8D-7D540C9A16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20950" y="-4175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9" descr="{\displaystyle MM^{*}}">
            <a:extLst>
              <a:ext uri="{FF2B5EF4-FFF2-40B4-BE49-F238E27FC236}">
                <a16:creationId xmlns:a16="http://schemas.microsoft.com/office/drawing/2014/main" id="{937B77DB-06A5-3C52-D7E1-65BB0A85BC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29225" y="-4175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10" descr="{\displaystyle M}">
            <a:extLst>
              <a:ext uri="{FF2B5EF4-FFF2-40B4-BE49-F238E27FC236}">
                <a16:creationId xmlns:a16="http://schemas.microsoft.com/office/drawing/2014/main" id="{C94EE44A-E1A7-9A07-A5AA-C627E84535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84450" y="-1285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11" descr="{\displaystyle M^{*}M}">
            <a:extLst>
              <a:ext uri="{FF2B5EF4-FFF2-40B4-BE49-F238E27FC236}">
                <a16:creationId xmlns:a16="http://schemas.microsoft.com/office/drawing/2014/main" id="{EFAE8E75-DD78-4045-5799-6B9D1A69C5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92725" y="-1285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12" descr="{\displaystyle M^{*}}">
            <a:extLst>
              <a:ext uri="{FF2B5EF4-FFF2-40B4-BE49-F238E27FC236}">
                <a16:creationId xmlns:a16="http://schemas.microsoft.com/office/drawing/2014/main" id="{A17435C5-7B2B-8CC7-3960-B04E227191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500" y="160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13" descr="{\displaystyle M}">
            <a:extLst>
              <a:ext uri="{FF2B5EF4-FFF2-40B4-BE49-F238E27FC236}">
                <a16:creationId xmlns:a16="http://schemas.microsoft.com/office/drawing/2014/main" id="{0DA4F61E-EFCD-1C66-B4E3-603ED5407B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81400" y="160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14" descr="{\displaystyle M^{*}=M^{T}}">
            <a:extLst>
              <a:ext uri="{FF2B5EF4-FFF2-40B4-BE49-F238E27FC236}">
                <a16:creationId xmlns:a16="http://schemas.microsoft.com/office/drawing/2014/main" id="{AD301A69-3B46-2F02-A9E4-C37EFA49B5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53100" y="160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8E4DD51-B3D9-E612-CAF0-5CC87C9620CB}"/>
              </a:ext>
            </a:extLst>
          </p:cNvPr>
          <p:cNvGrpSpPr/>
          <p:nvPr/>
        </p:nvGrpSpPr>
        <p:grpSpPr>
          <a:xfrm>
            <a:off x="-6354109" y="-1"/>
            <a:ext cx="5608916" cy="5272132"/>
            <a:chOff x="1355473" y="3043825"/>
            <a:chExt cx="5810502" cy="5323561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0F631ED9-1EB6-29EE-9086-22BFEBD3343B}"/>
                </a:ext>
              </a:extLst>
            </p:cNvPr>
            <p:cNvSpPr/>
            <p:nvPr/>
          </p:nvSpPr>
          <p:spPr>
            <a:xfrm>
              <a:off x="1377863" y="3043825"/>
              <a:ext cx="5788112" cy="532356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B81042F0-1884-2614-3AE4-9F6A6F2D7E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5473" y="3095254"/>
              <a:ext cx="5799551" cy="5255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061B1EA-8EF2-E953-9AC0-3E50C4C4B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4273" y="971549"/>
            <a:ext cx="8276067" cy="5178426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9FA6F26-865E-B986-5D2D-780CD141C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6" y="-5468143"/>
            <a:ext cx="5547898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A4CF84CA-87C7-CD14-E8F8-54989F655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8039165"/>
            <a:ext cx="6491177" cy="415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457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ACE473-FEE9-7E85-5F57-E5C68FBC7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84C4B78-E01E-A89F-859F-07F43435F5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33" t="36821" r="43753" b="49999"/>
          <a:stretch/>
        </p:blipFill>
        <p:spPr>
          <a:xfrm rot="16200000">
            <a:off x="2667000" y="-2667001"/>
            <a:ext cx="6858000" cy="1219200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F54EFC-7F81-6B9D-B864-89E783FEF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32688"/>
            <a:ext cx="3399773" cy="3685961"/>
          </a:xfrm>
          <a:prstGeom prst="rect">
            <a:avLst/>
          </a:prstGeom>
        </p:spPr>
      </p:pic>
      <p:sp>
        <p:nvSpPr>
          <p:cNvPr id="7" name="AutoShape 6" descr="{\displaystyle M}">
            <a:extLst>
              <a:ext uri="{FF2B5EF4-FFF2-40B4-BE49-F238E27FC236}">
                <a16:creationId xmlns:a16="http://schemas.microsoft.com/office/drawing/2014/main" id="{46424DE9-1CF1-BDF0-4A4D-0EE3A363F5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8700" y="-7080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7" descr="{\displaystyle M}">
            <a:extLst>
              <a:ext uri="{FF2B5EF4-FFF2-40B4-BE49-F238E27FC236}">
                <a16:creationId xmlns:a16="http://schemas.microsoft.com/office/drawing/2014/main" id="{FAB7147C-462F-918A-58BB-0DA12F85B1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78988" y="-7080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8" descr="{\displaystyle M}">
            <a:extLst>
              <a:ext uri="{FF2B5EF4-FFF2-40B4-BE49-F238E27FC236}">
                <a16:creationId xmlns:a16="http://schemas.microsoft.com/office/drawing/2014/main" id="{8B594A60-8A0E-4EA2-EC7D-6F826FF59C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20950" y="-4175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9" descr="{\displaystyle MM^{*}}">
            <a:extLst>
              <a:ext uri="{FF2B5EF4-FFF2-40B4-BE49-F238E27FC236}">
                <a16:creationId xmlns:a16="http://schemas.microsoft.com/office/drawing/2014/main" id="{4DA5EA7B-F56C-825D-8064-15668E8BA3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29225" y="-4175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10" descr="{\displaystyle M}">
            <a:extLst>
              <a:ext uri="{FF2B5EF4-FFF2-40B4-BE49-F238E27FC236}">
                <a16:creationId xmlns:a16="http://schemas.microsoft.com/office/drawing/2014/main" id="{411CB8E4-CE19-FD5B-F886-B6EAA6EC1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84450" y="-1285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11" descr="{\displaystyle M^{*}M}">
            <a:extLst>
              <a:ext uri="{FF2B5EF4-FFF2-40B4-BE49-F238E27FC236}">
                <a16:creationId xmlns:a16="http://schemas.microsoft.com/office/drawing/2014/main" id="{38CFF9E4-138B-DE91-08AF-64806643A1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92725" y="-1285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12" descr="{\displaystyle M^{*}}">
            <a:extLst>
              <a:ext uri="{FF2B5EF4-FFF2-40B4-BE49-F238E27FC236}">
                <a16:creationId xmlns:a16="http://schemas.microsoft.com/office/drawing/2014/main" id="{2FDE7C39-3D13-EEAE-D151-1530C6598F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500" y="160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13" descr="{\displaystyle M}">
            <a:extLst>
              <a:ext uri="{FF2B5EF4-FFF2-40B4-BE49-F238E27FC236}">
                <a16:creationId xmlns:a16="http://schemas.microsoft.com/office/drawing/2014/main" id="{68D6A1BA-501E-7CF8-97B4-A3C76F72DB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81400" y="160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14" descr="{\displaystyle M^{*}=M^{T}}">
            <a:extLst>
              <a:ext uri="{FF2B5EF4-FFF2-40B4-BE49-F238E27FC236}">
                <a16:creationId xmlns:a16="http://schemas.microsoft.com/office/drawing/2014/main" id="{02AF90A4-9BE2-5AF1-B4C7-429585D2E1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53100" y="160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6B1606B-AF47-90C4-251C-EF488D074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-5797551"/>
            <a:ext cx="8276067" cy="5178426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BF50118-E6F8-3331-F5E8-1225AF12F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247774"/>
            <a:ext cx="5547898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E228E72-1744-366C-0D05-7F9F38648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68972"/>
            <a:ext cx="12192000" cy="269875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394D6B9-30A1-83EA-1766-DED144325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090" y="1352582"/>
            <a:ext cx="6491177" cy="415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4056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4C4942-46C1-C5B1-99F1-1FC6493FF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873511A-BC37-D698-744C-ED7CC7C3A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33" t="36821" r="43753" b="49999"/>
          <a:stretch/>
        </p:blipFill>
        <p:spPr>
          <a:xfrm rot="16200000">
            <a:off x="2667000" y="-2667001"/>
            <a:ext cx="6858000" cy="12192002"/>
          </a:xfrm>
          <a:prstGeom prst="rect">
            <a:avLst/>
          </a:prstGeom>
        </p:spPr>
      </p:pic>
      <p:sp>
        <p:nvSpPr>
          <p:cNvPr id="7" name="AutoShape 6" descr="{\displaystyle M}">
            <a:extLst>
              <a:ext uri="{FF2B5EF4-FFF2-40B4-BE49-F238E27FC236}">
                <a16:creationId xmlns:a16="http://schemas.microsoft.com/office/drawing/2014/main" id="{72C7BBE3-FC29-A70B-231E-A237EFD6FF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8700" y="-7080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7" descr="{\displaystyle M}">
            <a:extLst>
              <a:ext uri="{FF2B5EF4-FFF2-40B4-BE49-F238E27FC236}">
                <a16:creationId xmlns:a16="http://schemas.microsoft.com/office/drawing/2014/main" id="{0D5F828B-92F4-45AD-3991-E2B48C09DA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78988" y="-7080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8" descr="{\displaystyle M}">
            <a:extLst>
              <a:ext uri="{FF2B5EF4-FFF2-40B4-BE49-F238E27FC236}">
                <a16:creationId xmlns:a16="http://schemas.microsoft.com/office/drawing/2014/main" id="{3E381BE4-D736-A1AF-20CE-1AE1C42A7C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20950" y="-4175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9" descr="{\displaystyle MM^{*}}">
            <a:extLst>
              <a:ext uri="{FF2B5EF4-FFF2-40B4-BE49-F238E27FC236}">
                <a16:creationId xmlns:a16="http://schemas.microsoft.com/office/drawing/2014/main" id="{B88B5AF0-27F7-DB7A-C61B-11B47B4D3B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29225" y="-4175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10" descr="{\displaystyle M}">
            <a:extLst>
              <a:ext uri="{FF2B5EF4-FFF2-40B4-BE49-F238E27FC236}">
                <a16:creationId xmlns:a16="http://schemas.microsoft.com/office/drawing/2014/main" id="{65DB3A8B-559F-5290-1132-602ADC8C10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84450" y="-1285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11" descr="{\displaystyle M^{*}M}">
            <a:extLst>
              <a:ext uri="{FF2B5EF4-FFF2-40B4-BE49-F238E27FC236}">
                <a16:creationId xmlns:a16="http://schemas.microsoft.com/office/drawing/2014/main" id="{7D2EBF32-3D54-F668-F755-3712B9774E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92725" y="-1285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12" descr="{\displaystyle M^{*}}">
            <a:extLst>
              <a:ext uri="{FF2B5EF4-FFF2-40B4-BE49-F238E27FC236}">
                <a16:creationId xmlns:a16="http://schemas.microsoft.com/office/drawing/2014/main" id="{9D2FF8CC-D78D-56EF-8D3E-57A084F854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500" y="160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13" descr="{\displaystyle M}">
            <a:extLst>
              <a:ext uri="{FF2B5EF4-FFF2-40B4-BE49-F238E27FC236}">
                <a16:creationId xmlns:a16="http://schemas.microsoft.com/office/drawing/2014/main" id="{B78D151B-B4B9-DDFE-4756-364E6D9286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81400" y="160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14" descr="{\displaystyle M^{*}=M^{T}}">
            <a:extLst>
              <a:ext uri="{FF2B5EF4-FFF2-40B4-BE49-F238E27FC236}">
                <a16:creationId xmlns:a16="http://schemas.microsoft.com/office/drawing/2014/main" id="{CA3CAF05-F20F-B21B-4054-2F0989EB73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53100" y="160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4CFB20F-ACA1-1B62-504F-EC88BB580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13765" y="1352582"/>
            <a:ext cx="5547898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5D432A1-8F31-17B3-B37B-130CE70D3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61224"/>
            <a:ext cx="12192000" cy="269875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1E7F9A4-B590-562A-0E79-5EDFD78AD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1144" y="1352582"/>
            <a:ext cx="6491177" cy="415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EC88AA9-53DF-8701-1412-E33FDBB74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767556"/>
            <a:ext cx="6534150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54718BE-BE1B-C64D-12DF-A4C605E4ED92}"/>
              </a:ext>
            </a:extLst>
          </p:cNvPr>
          <p:cNvSpPr/>
          <p:nvPr/>
        </p:nvSpPr>
        <p:spPr>
          <a:xfrm>
            <a:off x="7386480" y="1490368"/>
            <a:ext cx="4267515" cy="830997"/>
          </a:xfrm>
          <a:prstGeom prst="rect">
            <a:avLst/>
          </a:prstGeom>
          <a:solidFill>
            <a:srgbClr val="3D4F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8B2A21-A207-45A1-5642-B3F7C3DFF1DC}"/>
              </a:ext>
            </a:extLst>
          </p:cNvPr>
          <p:cNvSpPr txBox="1"/>
          <p:nvPr/>
        </p:nvSpPr>
        <p:spPr>
          <a:xfrm>
            <a:off x="7386480" y="1490368"/>
            <a:ext cx="42675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Время </a:t>
            </a:r>
            <a:r>
              <a:rPr lang="en-US" sz="2400" dirty="0"/>
              <a:t>numpy.dot  - </a:t>
            </a:r>
            <a:r>
              <a:rPr lang="ru-RU" sz="2400" dirty="0"/>
              <a:t>10 сек</a:t>
            </a:r>
          </a:p>
          <a:p>
            <a:r>
              <a:rPr lang="ru-RU" sz="2400" dirty="0"/>
              <a:t>Время через тройной цикл - </a:t>
            </a:r>
            <a:r>
              <a:rPr lang="en-US" sz="2400" dirty="0"/>
              <a:t>inf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967142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3F10F64-9285-D6E2-FB70-EC77922417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0" t="35547" r="43966" b="57039"/>
          <a:stretch/>
        </p:blipFill>
        <p:spPr>
          <a:xfrm>
            <a:off x="0" y="22034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37271B-9E64-E59F-A817-9B47D45CB699}"/>
              </a:ext>
            </a:extLst>
          </p:cNvPr>
          <p:cNvSpPr txBox="1"/>
          <p:nvPr/>
        </p:nvSpPr>
        <p:spPr>
          <a:xfrm>
            <a:off x="477655" y="22034"/>
            <a:ext cx="896614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600" b="1" dirty="0">
                <a:ea typeface="Hooskai Chamfered Square" panose="02000500000000000000" pitchFamily="2" charset="0"/>
              </a:rPr>
              <a:t>Алгоритм сэмплирования</a:t>
            </a:r>
          </a:p>
          <a:p>
            <a:r>
              <a:rPr lang="ru-RU" sz="9600" b="1" dirty="0">
                <a:ea typeface="Hooskai Chamfered Square" panose="02000500000000000000" pitchFamily="2" charset="0"/>
              </a:rPr>
              <a:t>матриц</a:t>
            </a:r>
            <a:endParaRPr lang="en-US" sz="9600" b="1" dirty="0">
              <a:ea typeface="Hooskai Chamfered Square" panose="02000500000000000000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FB259D-6FCF-9970-022D-C86888F8B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33" y="7386577"/>
            <a:ext cx="11367542" cy="25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46573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BF5ED-0460-727B-032F-83B4DE58B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D572BA0-488B-ADCF-2091-77C10C75C7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0" t="35547" r="43966" b="57039"/>
          <a:stretch/>
        </p:blipFill>
        <p:spPr>
          <a:xfrm>
            <a:off x="0" y="22034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7CA4F8-6E31-2DBB-4E1C-E4781044843B}"/>
              </a:ext>
            </a:extLst>
          </p:cNvPr>
          <p:cNvSpPr txBox="1"/>
          <p:nvPr/>
        </p:nvSpPr>
        <p:spPr>
          <a:xfrm>
            <a:off x="-9397865" y="-8446"/>
            <a:ext cx="896614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600" b="1" dirty="0">
                <a:ea typeface="Hooskai Chamfered Square" panose="02000500000000000000" pitchFamily="2" charset="0"/>
              </a:rPr>
              <a:t>Алгоритм сэмплирования</a:t>
            </a:r>
          </a:p>
          <a:p>
            <a:r>
              <a:rPr lang="ru-RU" sz="9600" b="1" dirty="0">
                <a:ea typeface="Hooskai Chamfered Square" panose="02000500000000000000" pitchFamily="2" charset="0"/>
              </a:rPr>
              <a:t>матриц</a:t>
            </a:r>
            <a:endParaRPr lang="en-US" sz="9600" b="1" dirty="0">
              <a:ea typeface="Hooskai Chamfered Square" panose="02000500000000000000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5D9D2E-6FBF-0205-EA1F-74C25BDC2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08" y="4523930"/>
            <a:ext cx="10469586" cy="2334070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C44EAA8-FF68-8243-2C9E-9C1A24C75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08" y="76964"/>
            <a:ext cx="10281313" cy="435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190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2246E3D-E03F-72DB-42A2-64EC194AB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76" t="38287" r="47079" b="48135"/>
          <a:stretch/>
        </p:blipFill>
        <p:spPr>
          <a:xfrm rot="7947169">
            <a:off x="-1138484" y="-4010082"/>
            <a:ext cx="13794276" cy="148469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4FCD0C-5F9D-134B-690F-8C590E531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468" y="1875840"/>
            <a:ext cx="3192450" cy="455876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95342A4-49DF-6974-F186-651996FF3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005" y="1875840"/>
            <a:ext cx="3011548" cy="45587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0077D5-A875-A4AB-A815-5C20F6624DAF}"/>
              </a:ext>
            </a:extLst>
          </p:cNvPr>
          <p:cNvSpPr txBox="1"/>
          <p:nvPr/>
        </p:nvSpPr>
        <p:spPr>
          <a:xfrm>
            <a:off x="5898172" y="160351"/>
            <a:ext cx="2454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Реализация через </a:t>
            </a:r>
            <a:r>
              <a:rPr lang="en-US" sz="3200" b="1" dirty="0"/>
              <a:t>numpy.dot()</a:t>
            </a:r>
            <a:endParaRPr lang="ru-RU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959BC-1B83-6C32-90CD-0900B198ACB0}"/>
              </a:ext>
            </a:extLst>
          </p:cNvPr>
          <p:cNvSpPr txBox="1"/>
          <p:nvPr/>
        </p:nvSpPr>
        <p:spPr>
          <a:xfrm>
            <a:off x="9326839" y="160351"/>
            <a:ext cx="2865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Реализация через </a:t>
            </a:r>
            <a:br>
              <a:rPr lang="ru-RU" sz="3200" b="1" dirty="0"/>
            </a:br>
            <a:r>
              <a:rPr lang="en-US" sz="3200" b="1" dirty="0" err="1"/>
              <a:t>SVD_mult</a:t>
            </a:r>
            <a:r>
              <a:rPr lang="en-US" sz="3200" b="1" dirty="0"/>
              <a:t>()</a:t>
            </a:r>
            <a:endParaRPr lang="ru-RU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3B8020-C10A-F4DF-E828-EC7B450C1E55}"/>
              </a:ext>
            </a:extLst>
          </p:cNvPr>
          <p:cNvSpPr txBox="1"/>
          <p:nvPr/>
        </p:nvSpPr>
        <p:spPr>
          <a:xfrm>
            <a:off x="187082" y="160351"/>
            <a:ext cx="590891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800" b="1" dirty="0" err="1">
                <a:ea typeface="Hooskai Chamfered Square" panose="02000500000000000000" pitchFamily="2" charset="0"/>
              </a:rPr>
              <a:t>Digit</a:t>
            </a:r>
            <a:r>
              <a:rPr lang="en-US" sz="8800" b="1" dirty="0">
                <a:ea typeface="Hooskai Chamfered Square" panose="02000500000000000000" pitchFamily="2" charset="0"/>
              </a:rPr>
              <a:t> </a:t>
            </a:r>
            <a:r>
              <a:rPr lang="ru-RU" sz="8800" b="1" dirty="0" err="1">
                <a:ea typeface="Hooskai Chamfered Square" panose="02000500000000000000" pitchFamily="2" charset="0"/>
              </a:rPr>
              <a:t>Recognizer</a:t>
            </a:r>
            <a:endParaRPr lang="ru-RU" sz="8800" b="1" dirty="0">
              <a:ea typeface="Hooskai Chamfered Square" panose="02000500000000000000" pitchFamily="2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BAB2353-B147-EB68-3A34-B062B83D95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10" y="3413413"/>
            <a:ext cx="5480038" cy="235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7984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90B8">
            <a:alpha val="8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D54DAF-0063-B85B-8514-43698A340E01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9" t="40662" r="44085" b="53283"/>
          <a:stretch/>
        </p:blipFill>
        <p:spPr>
          <a:xfrm rot="16200000">
            <a:off x="-7620000" y="7620000"/>
            <a:ext cx="27432000" cy="1219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692F2B-0775-3A3E-3B53-303D19FB31B7}"/>
              </a:ext>
            </a:extLst>
          </p:cNvPr>
          <p:cNvSpPr txBox="1"/>
          <p:nvPr/>
        </p:nvSpPr>
        <p:spPr>
          <a:xfrm>
            <a:off x="12589250" y="4703883"/>
            <a:ext cx="483275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Реализация и сравнение методов быстрого приближенного умножения матриц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9A29-38E2-66DE-B82B-B1AC31210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364" y="1031099"/>
            <a:ext cx="8653272" cy="3150393"/>
          </a:xfrm>
        </p:spPr>
        <p:txBody>
          <a:bodyPr>
            <a:noAutofit/>
          </a:bodyPr>
          <a:lstStyle/>
          <a:p>
            <a:br>
              <a:rPr lang="ru-RU" sz="6600" b="1" dirty="0">
                <a:noFill/>
                <a:latin typeface="Century Gothic" panose="020B0502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6600" b="1" dirty="0">
                <a:noFill/>
                <a:latin typeface="Century Gothic" panose="020B0502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Умножение матриц – </a:t>
            </a:r>
            <a:br>
              <a:rPr lang="ru-RU" sz="6600" b="1" dirty="0">
                <a:noFill/>
                <a:latin typeface="Century Gothic" panose="020B0502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6600" b="1" dirty="0">
                <a:noFill/>
                <a:latin typeface="Century Gothic" panose="020B0502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понять, ускорить, использовать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626E8A-58E2-4B56-F9E0-626921DD02A8}"/>
              </a:ext>
            </a:extLst>
          </p:cNvPr>
          <p:cNvSpPr txBox="1"/>
          <p:nvPr/>
        </p:nvSpPr>
        <p:spPr>
          <a:xfrm rot="19425904">
            <a:off x="366106" y="4725449"/>
            <a:ext cx="1425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53577B"/>
                </a:solidFill>
              </a:rPr>
              <a:t>SVD</a:t>
            </a:r>
            <a:endParaRPr lang="ru-RU" sz="5400" b="1" dirty="0">
              <a:solidFill>
                <a:srgbClr val="53577B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1F3F3C-F266-9014-6407-A0F139A9D570}"/>
              </a:ext>
            </a:extLst>
          </p:cNvPr>
          <p:cNvSpPr txBox="1"/>
          <p:nvPr/>
        </p:nvSpPr>
        <p:spPr>
          <a:xfrm rot="19536626">
            <a:off x="8778429" y="2991254"/>
            <a:ext cx="397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03054"/>
                </a:solidFill>
              </a:rPr>
              <a:t>Strassen algorithm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7496D4-D02F-81E5-296B-FDFB4F9CB893}"/>
              </a:ext>
            </a:extLst>
          </p:cNvPr>
          <p:cNvSpPr txBox="1"/>
          <p:nvPr/>
        </p:nvSpPr>
        <p:spPr>
          <a:xfrm rot="712348">
            <a:off x="10634031" y="716782"/>
            <a:ext cx="1495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DBEFF9"/>
                </a:solidFill>
              </a:rPr>
              <a:t>SVD</a:t>
            </a:r>
            <a:endParaRPr lang="ru-RU" sz="4400" b="1" dirty="0">
              <a:solidFill>
                <a:srgbClr val="DBEFF9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56A556-86CC-A71C-1197-C9715AFC6BF7}"/>
              </a:ext>
            </a:extLst>
          </p:cNvPr>
          <p:cNvSpPr txBox="1"/>
          <p:nvPr/>
        </p:nvSpPr>
        <p:spPr>
          <a:xfrm rot="1997283">
            <a:off x="9857" y="3044979"/>
            <a:ext cx="3975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556C8F"/>
                </a:solidFill>
              </a:rPr>
              <a:t>Strassen algorithm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8EF494C3-21C1-39E3-0DDA-6399D0C6C0BB}"/>
              </a:ext>
            </a:extLst>
          </p:cNvPr>
          <p:cNvGrpSpPr/>
          <p:nvPr/>
        </p:nvGrpSpPr>
        <p:grpSpPr>
          <a:xfrm>
            <a:off x="1769364" y="318580"/>
            <a:ext cx="817864" cy="4259780"/>
            <a:chOff x="1415442" y="725579"/>
            <a:chExt cx="817864" cy="4259780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0973A2BF-9F81-38AE-7D73-D1A5D0E855A3}"/>
                </a:ext>
              </a:extLst>
            </p:cNvPr>
            <p:cNvSpPr/>
            <p:nvPr/>
          </p:nvSpPr>
          <p:spPr>
            <a:xfrm>
              <a:off x="1415442" y="726510"/>
              <a:ext cx="213062" cy="425884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C7FD1FC0-D57E-B978-24D5-F7E18A3FF0F2}"/>
                </a:ext>
              </a:extLst>
            </p:cNvPr>
            <p:cNvSpPr/>
            <p:nvPr/>
          </p:nvSpPr>
          <p:spPr>
            <a:xfrm>
              <a:off x="1415442" y="725579"/>
              <a:ext cx="779118" cy="17140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364309D3-6AC3-E228-A97D-741DF5002597}"/>
                </a:ext>
              </a:extLst>
            </p:cNvPr>
            <p:cNvSpPr/>
            <p:nvPr/>
          </p:nvSpPr>
          <p:spPr>
            <a:xfrm>
              <a:off x="1454188" y="4813955"/>
              <a:ext cx="779118" cy="17140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A13B9CC-E5A3-A35F-B7EC-D5E8A762DCD5}"/>
              </a:ext>
            </a:extLst>
          </p:cNvPr>
          <p:cNvSpPr txBox="1"/>
          <p:nvPr/>
        </p:nvSpPr>
        <p:spPr>
          <a:xfrm rot="1563432">
            <a:off x="2908090" y="4983425"/>
            <a:ext cx="2013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424D70"/>
                </a:solidFill>
              </a:rPr>
              <a:t>SAMPLING</a:t>
            </a:r>
            <a:endParaRPr lang="ru-RU" sz="1400" b="1" dirty="0">
              <a:solidFill>
                <a:srgbClr val="424D7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60CE0F-143C-5F37-1A86-5B7847B105F7}"/>
              </a:ext>
            </a:extLst>
          </p:cNvPr>
          <p:cNvSpPr txBox="1"/>
          <p:nvPr/>
        </p:nvSpPr>
        <p:spPr>
          <a:xfrm rot="1633066">
            <a:off x="572597" y="686002"/>
            <a:ext cx="22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9577B"/>
                </a:solidFill>
              </a:rPr>
              <a:t>SAMPLING</a:t>
            </a:r>
            <a:endParaRPr lang="ru-RU" sz="1600" b="1" dirty="0">
              <a:solidFill>
                <a:srgbClr val="49577B"/>
              </a:solidFill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3F0285B2-DCA4-034A-6826-6A18973EB836}"/>
              </a:ext>
            </a:extLst>
          </p:cNvPr>
          <p:cNvGrpSpPr/>
          <p:nvPr/>
        </p:nvGrpSpPr>
        <p:grpSpPr>
          <a:xfrm flipH="1">
            <a:off x="9494561" y="328522"/>
            <a:ext cx="779118" cy="4259780"/>
            <a:chOff x="1415442" y="725579"/>
            <a:chExt cx="817864" cy="4259780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D2C0E0AD-BBD5-7778-2664-34671C9D5F89}"/>
                </a:ext>
              </a:extLst>
            </p:cNvPr>
            <p:cNvSpPr/>
            <p:nvPr/>
          </p:nvSpPr>
          <p:spPr>
            <a:xfrm>
              <a:off x="1415442" y="726510"/>
              <a:ext cx="213062" cy="425884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BC1C85EA-2116-66E1-4E25-20FA4ED1E84D}"/>
                </a:ext>
              </a:extLst>
            </p:cNvPr>
            <p:cNvSpPr/>
            <p:nvPr/>
          </p:nvSpPr>
          <p:spPr>
            <a:xfrm>
              <a:off x="1415442" y="725579"/>
              <a:ext cx="779118" cy="17140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893440DC-F797-F417-6B06-21EBC5D5CF69}"/>
                </a:ext>
              </a:extLst>
            </p:cNvPr>
            <p:cNvSpPr/>
            <p:nvPr/>
          </p:nvSpPr>
          <p:spPr>
            <a:xfrm>
              <a:off x="1454188" y="4813955"/>
              <a:ext cx="779118" cy="17140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570286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">
        <p159:morph option="byObject"/>
      </p:transition>
    </mc:Choice>
    <mc:Fallback xmlns="">
      <p:transition spd="slow" advClick="0" advTm="6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E8468E5-507E-77BF-096D-36A26F3960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08" t="36821" r="43753" b="49999"/>
          <a:stretch/>
        </p:blipFill>
        <p:spPr>
          <a:xfrm rot="10800000">
            <a:off x="-2" y="-2"/>
            <a:ext cx="12191997" cy="6858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2339F-DEE3-2352-A43F-FB00D40BEE86}"/>
              </a:ext>
            </a:extLst>
          </p:cNvPr>
          <p:cNvSpPr txBox="1"/>
          <p:nvPr/>
        </p:nvSpPr>
        <p:spPr>
          <a:xfrm>
            <a:off x="836277" y="363525"/>
            <a:ext cx="47564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b="1" dirty="0"/>
              <a:t>Результат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B56BC-5683-394A-73F7-1D584C54971C}"/>
              </a:ext>
            </a:extLst>
          </p:cNvPr>
          <p:cNvSpPr txBox="1"/>
          <p:nvPr/>
        </p:nvSpPr>
        <p:spPr>
          <a:xfrm>
            <a:off x="960023" y="1729980"/>
            <a:ext cx="45089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1) Готовые Алгоритмы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err="1"/>
              <a:t>Штрассена</a:t>
            </a:r>
            <a:endParaRPr lang="ru-RU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SVD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Сэмплирования</a:t>
            </a:r>
          </a:p>
          <a:p>
            <a:r>
              <a:rPr lang="ru-RU" sz="2400" b="1" dirty="0"/>
              <a:t>2) Большое количество тестов и графиков </a:t>
            </a:r>
          </a:p>
          <a:p>
            <a:r>
              <a:rPr lang="ru-RU" sz="2400" b="1" dirty="0"/>
              <a:t>3) Задача, решенная с использованием </a:t>
            </a:r>
            <a:r>
              <a:rPr lang="en-US" sz="2400" b="1" dirty="0" err="1"/>
              <a:t>SVD_mult</a:t>
            </a:r>
            <a:r>
              <a:rPr lang="en-US" sz="2400" b="1" dirty="0"/>
              <a:t>()</a:t>
            </a:r>
            <a:endParaRPr lang="ru-RU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D49EF3-52CF-DDC2-70F6-E7E2BAA58044}"/>
              </a:ext>
            </a:extLst>
          </p:cNvPr>
          <p:cNvSpPr txBox="1"/>
          <p:nvPr/>
        </p:nvSpPr>
        <p:spPr>
          <a:xfrm>
            <a:off x="6696877" y="1052871"/>
            <a:ext cx="549511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Вывод</a:t>
            </a:r>
            <a:r>
              <a:rPr lang="en-US" sz="3600" b="1" dirty="0"/>
              <a:t>:</a:t>
            </a:r>
          </a:p>
          <a:p>
            <a:r>
              <a:rPr lang="ru-RU" sz="2800" b="1" dirty="0"/>
              <a:t>Все написанные алгоритмы быстрее наивного умножения через 3 цикла, но медленнее умножение из </a:t>
            </a:r>
            <a:r>
              <a:rPr lang="en-US" sz="2800" b="1" dirty="0" err="1"/>
              <a:t>numpy</a:t>
            </a:r>
            <a:r>
              <a:rPr lang="ru-RU" sz="2800" b="1" dirty="0"/>
              <a:t>, так как он ссылается на </a:t>
            </a:r>
            <a:r>
              <a:rPr lang="en-US" sz="2800" b="1" dirty="0"/>
              <a:t>LAPACK</a:t>
            </a:r>
            <a:r>
              <a:rPr lang="ru-RU" sz="2800" b="1" dirty="0"/>
              <a:t> и </a:t>
            </a:r>
            <a:r>
              <a:rPr lang="en-US" sz="2800" b="1" dirty="0"/>
              <a:t> BLAS</a:t>
            </a:r>
            <a:r>
              <a:rPr lang="ru-RU" sz="2800" b="1" dirty="0"/>
              <a:t>, которые написаны на </a:t>
            </a:r>
            <a:r>
              <a:rPr lang="en-US" sz="2800" b="1" dirty="0"/>
              <a:t>C </a:t>
            </a:r>
            <a:r>
              <a:rPr lang="ru-RU" sz="2800" b="1" dirty="0"/>
              <a:t>и </a:t>
            </a:r>
            <a:r>
              <a:rPr lang="en-US" sz="2800" b="1" dirty="0"/>
              <a:t>Fortran.</a:t>
            </a:r>
          </a:p>
          <a:p>
            <a:r>
              <a:rPr lang="ru-RU" sz="2800" b="1" dirty="0"/>
              <a:t>Однако они не уступают в точности. </a:t>
            </a:r>
          </a:p>
        </p:txBody>
      </p:sp>
    </p:spTree>
    <p:extLst>
      <p:ext uri="{BB962C8B-B14F-4D97-AF65-F5344CB8AC3E}">
        <p14:creationId xmlns:p14="http://schemas.microsoft.com/office/powerpoint/2010/main" val="3945894360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A82ECD-5632-1D92-CAA5-C051E1F50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76" t="38287" r="47079" b="4813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DA048C-7546-D0C7-3F32-DFA1239E0129}"/>
              </a:ext>
            </a:extLst>
          </p:cNvPr>
          <p:cNvSpPr txBox="1"/>
          <p:nvPr/>
        </p:nvSpPr>
        <p:spPr>
          <a:xfrm>
            <a:off x="7713954" y="1720839"/>
            <a:ext cx="4586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b="1" dirty="0"/>
              <a:t>Спасибо </a:t>
            </a:r>
          </a:p>
          <a:p>
            <a:r>
              <a:rPr lang="ru-RU" sz="7200" b="1" dirty="0"/>
              <a:t>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28351797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90B8">
            <a:alpha val="89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52CF16-2BD3-C5D9-CD7C-81C4118FF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B0FF03-8A46-C47B-8054-3A5A540F7679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9" t="40662" r="44085" b="53283"/>
          <a:stretch/>
        </p:blipFill>
        <p:spPr>
          <a:xfrm rot="16200000">
            <a:off x="-7620000" y="7620000"/>
            <a:ext cx="27432000" cy="1219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4382D3-2F71-1DEC-BF6F-4FF44682D736}"/>
              </a:ext>
            </a:extLst>
          </p:cNvPr>
          <p:cNvSpPr txBox="1"/>
          <p:nvPr/>
        </p:nvSpPr>
        <p:spPr>
          <a:xfrm>
            <a:off x="6096000" y="4720730"/>
            <a:ext cx="483275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Реализация и сравнение методов быстрого приближенного умножения матриц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0A6284-0542-D496-C580-C74985DA3B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364" y="1031099"/>
            <a:ext cx="8653272" cy="3150393"/>
          </a:xfrm>
        </p:spPr>
        <p:txBody>
          <a:bodyPr>
            <a:noAutofit/>
          </a:bodyPr>
          <a:lstStyle/>
          <a:p>
            <a:br>
              <a:rPr lang="ru-RU" sz="6600" b="1" dirty="0">
                <a:solidFill>
                  <a:schemeClr val="tx2"/>
                </a:solidFill>
                <a:latin typeface="Century Gothic" panose="020B0502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6600" b="1" dirty="0">
                <a:solidFill>
                  <a:schemeClr val="tx2"/>
                </a:solidFill>
                <a:latin typeface="Century Gothic" panose="020B0502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Умножение матриц – </a:t>
            </a:r>
            <a:br>
              <a:rPr lang="en-US" sz="6600" b="1" dirty="0">
                <a:solidFill>
                  <a:schemeClr val="tx2"/>
                </a:solidFill>
                <a:latin typeface="Century Gothic" panose="020B0502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6600" b="1" dirty="0">
                <a:solidFill>
                  <a:schemeClr val="tx2"/>
                </a:solidFill>
                <a:latin typeface="Century Gothic" panose="020B0502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ускорить и использовать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EB0462-4705-9B15-79A5-8D929B1C7389}"/>
              </a:ext>
            </a:extLst>
          </p:cNvPr>
          <p:cNvSpPr txBox="1"/>
          <p:nvPr/>
        </p:nvSpPr>
        <p:spPr>
          <a:xfrm rot="19425904">
            <a:off x="366106" y="4725449"/>
            <a:ext cx="1425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53577B"/>
                </a:solidFill>
              </a:rPr>
              <a:t>SVD</a:t>
            </a:r>
            <a:endParaRPr lang="ru-RU" sz="5400" b="1" dirty="0">
              <a:solidFill>
                <a:srgbClr val="53577B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CC0260-490D-F4BF-8AE7-EE189E712561}"/>
              </a:ext>
            </a:extLst>
          </p:cNvPr>
          <p:cNvSpPr txBox="1"/>
          <p:nvPr/>
        </p:nvSpPr>
        <p:spPr>
          <a:xfrm rot="19536626">
            <a:off x="8778429" y="2991254"/>
            <a:ext cx="397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03054"/>
                </a:solidFill>
              </a:rPr>
              <a:t>Strassen algorithm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A06B04-51D1-00D9-1BCE-2B00E37E3CAD}"/>
              </a:ext>
            </a:extLst>
          </p:cNvPr>
          <p:cNvSpPr txBox="1"/>
          <p:nvPr/>
        </p:nvSpPr>
        <p:spPr>
          <a:xfrm rot="712348">
            <a:off x="10634031" y="716782"/>
            <a:ext cx="1495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DBEFF9"/>
                </a:solidFill>
              </a:rPr>
              <a:t>SVD</a:t>
            </a:r>
            <a:endParaRPr lang="ru-RU" sz="4400" b="1" dirty="0">
              <a:solidFill>
                <a:srgbClr val="DBEFF9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0BC103-18E7-6858-0E2F-BDAE71785629}"/>
              </a:ext>
            </a:extLst>
          </p:cNvPr>
          <p:cNvSpPr txBox="1"/>
          <p:nvPr/>
        </p:nvSpPr>
        <p:spPr>
          <a:xfrm rot="1997283">
            <a:off x="9857" y="3044979"/>
            <a:ext cx="3975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556C8F"/>
                </a:solidFill>
              </a:rPr>
              <a:t>Strassen algorithm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C1BDA1A-40F5-810B-1C91-57A2A1DE120D}"/>
              </a:ext>
            </a:extLst>
          </p:cNvPr>
          <p:cNvGrpSpPr/>
          <p:nvPr/>
        </p:nvGrpSpPr>
        <p:grpSpPr>
          <a:xfrm>
            <a:off x="1769364" y="318580"/>
            <a:ext cx="817864" cy="4259780"/>
            <a:chOff x="1415442" y="725579"/>
            <a:chExt cx="817864" cy="4259780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C57925E7-9F5C-D5A3-31D2-A4349FA24155}"/>
                </a:ext>
              </a:extLst>
            </p:cNvPr>
            <p:cNvSpPr/>
            <p:nvPr/>
          </p:nvSpPr>
          <p:spPr>
            <a:xfrm>
              <a:off x="1415442" y="726510"/>
              <a:ext cx="213062" cy="425884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FF224FC8-AA97-3301-DA0B-4D20A45F3261}"/>
                </a:ext>
              </a:extLst>
            </p:cNvPr>
            <p:cNvSpPr/>
            <p:nvPr/>
          </p:nvSpPr>
          <p:spPr>
            <a:xfrm>
              <a:off x="1415442" y="725579"/>
              <a:ext cx="779118" cy="17140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9CF9DAB-DBE8-E087-8195-80D47073B604}"/>
                </a:ext>
              </a:extLst>
            </p:cNvPr>
            <p:cNvSpPr/>
            <p:nvPr/>
          </p:nvSpPr>
          <p:spPr>
            <a:xfrm>
              <a:off x="1454188" y="4813955"/>
              <a:ext cx="779118" cy="17140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1C8D743-D987-BBF2-7D96-B75EA582844A}"/>
              </a:ext>
            </a:extLst>
          </p:cNvPr>
          <p:cNvSpPr txBox="1"/>
          <p:nvPr/>
        </p:nvSpPr>
        <p:spPr>
          <a:xfrm rot="1563432">
            <a:off x="2908090" y="4983425"/>
            <a:ext cx="2013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424D70"/>
                </a:solidFill>
              </a:rPr>
              <a:t>SAMPLING</a:t>
            </a:r>
            <a:endParaRPr lang="ru-RU" sz="1400" b="1" dirty="0">
              <a:solidFill>
                <a:srgbClr val="424D7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E3D593-5D73-D561-CF20-0556D05B6F7F}"/>
              </a:ext>
            </a:extLst>
          </p:cNvPr>
          <p:cNvSpPr txBox="1"/>
          <p:nvPr/>
        </p:nvSpPr>
        <p:spPr>
          <a:xfrm rot="1633066">
            <a:off x="572597" y="686002"/>
            <a:ext cx="224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9577B"/>
                </a:solidFill>
              </a:rPr>
              <a:t>SAMPLING</a:t>
            </a:r>
            <a:endParaRPr lang="ru-RU" sz="1600" b="1" dirty="0">
              <a:solidFill>
                <a:srgbClr val="49577B"/>
              </a:solidFill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3B4E4BF-1EC4-5203-48CD-5A8A04843DE0}"/>
              </a:ext>
            </a:extLst>
          </p:cNvPr>
          <p:cNvGrpSpPr/>
          <p:nvPr/>
        </p:nvGrpSpPr>
        <p:grpSpPr>
          <a:xfrm flipH="1">
            <a:off x="9494561" y="328522"/>
            <a:ext cx="779118" cy="4259780"/>
            <a:chOff x="1415442" y="725579"/>
            <a:chExt cx="817864" cy="4259780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42C3444D-59B8-C7BA-24DF-594C40567777}"/>
                </a:ext>
              </a:extLst>
            </p:cNvPr>
            <p:cNvSpPr/>
            <p:nvPr/>
          </p:nvSpPr>
          <p:spPr>
            <a:xfrm>
              <a:off x="1415442" y="726510"/>
              <a:ext cx="213062" cy="425884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E6B16BDE-73A2-A22D-85F7-B67C0B659409}"/>
                </a:ext>
              </a:extLst>
            </p:cNvPr>
            <p:cNvSpPr/>
            <p:nvPr/>
          </p:nvSpPr>
          <p:spPr>
            <a:xfrm>
              <a:off x="1415442" y="725579"/>
              <a:ext cx="779118" cy="17140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14D6F35F-5BA1-DF20-946A-E9206890F145}"/>
                </a:ext>
              </a:extLst>
            </p:cNvPr>
            <p:cNvSpPr/>
            <p:nvPr/>
          </p:nvSpPr>
          <p:spPr>
            <a:xfrm>
              <a:off x="1454188" y="4813955"/>
              <a:ext cx="779118" cy="17140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194260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90B8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7386C17-1BA8-8AA6-1CA4-E40B1FFE6ED5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9" t="40662" r="47967" b="53283"/>
          <a:stretch/>
        </p:blipFill>
        <p:spPr>
          <a:xfrm rot="16200000">
            <a:off x="-4191001" y="4191000"/>
            <a:ext cx="20574000" cy="12192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9DBF4C-8BD2-244F-72F3-B23223D89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6600" b="1" dirty="0"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Команда проекта</a:t>
            </a:r>
          </a:p>
        </p:txBody>
      </p:sp>
      <p:pic>
        <p:nvPicPr>
          <p:cNvPr id="3" name="Объект 5">
            <a:extLst>
              <a:ext uri="{FF2B5EF4-FFF2-40B4-BE49-F238E27FC236}">
                <a16:creationId xmlns:a16="http://schemas.microsoft.com/office/drawing/2014/main" id="{D9F86420-7FB5-9A0C-472A-554290F6E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8" b="12781"/>
          <a:stretch/>
        </p:blipFill>
        <p:spPr>
          <a:xfrm>
            <a:off x="838200" y="1463039"/>
            <a:ext cx="6476397" cy="477316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DE3F6C-0FF8-C495-5162-478661BFB48B}"/>
              </a:ext>
            </a:extLst>
          </p:cNvPr>
          <p:cNvSpPr txBox="1"/>
          <p:nvPr/>
        </p:nvSpPr>
        <p:spPr>
          <a:xfrm>
            <a:off x="7217061" y="1979072"/>
            <a:ext cx="49749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b="1" dirty="0"/>
              <a:t>Болквадзе Илья Русланович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b="1" dirty="0"/>
              <a:t>Волков Дмитрий Евгеньевич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b="1" dirty="0" err="1"/>
              <a:t>Фарботко</a:t>
            </a:r>
            <a:r>
              <a:rPr lang="ru-RU" sz="3600" b="1" dirty="0"/>
              <a:t> Георгий Станиславович </a:t>
            </a:r>
          </a:p>
        </p:txBody>
      </p:sp>
    </p:spTree>
    <p:extLst>
      <p:ext uri="{BB962C8B-B14F-4D97-AF65-F5344CB8AC3E}">
        <p14:creationId xmlns:p14="http://schemas.microsoft.com/office/powerpoint/2010/main" val="42491968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90B8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87DB1DB-1352-EA1C-8D24-62F0F307D30E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9" t="40662" r="51848" b="53283"/>
          <a:stretch/>
        </p:blipFill>
        <p:spPr>
          <a:xfrm rot="16200000">
            <a:off x="-762000" y="762000"/>
            <a:ext cx="13716000" cy="12192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02E5D1-5982-B0AF-C3C9-B81F7CEF2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600" b="1" dirty="0"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Актуальность Проекта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AA2987-8465-7532-C461-97C79EACB66C}"/>
              </a:ext>
            </a:extLst>
          </p:cNvPr>
          <p:cNvSpPr txBox="1"/>
          <p:nvPr/>
        </p:nvSpPr>
        <p:spPr>
          <a:xfrm>
            <a:off x="838200" y="2228534"/>
            <a:ext cx="497493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800" b="1" dirty="0"/>
              <a:t>Матрицы популярны в </a:t>
            </a:r>
            <a:r>
              <a:rPr lang="en-US" sz="2800" b="1" dirty="0"/>
              <a:t>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800" b="1" dirty="0"/>
              <a:t>Классическое умножение матриц имеет асимптотику O(n^3)</a:t>
            </a: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800" b="1" dirty="0"/>
              <a:t>Можно пожертвовать точностью вычисления ради ускорения процесса</a:t>
            </a:r>
            <a:endParaRPr lang="en-US" sz="28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209503-15F5-C838-286F-5EBDA8947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351" y="2001630"/>
            <a:ext cx="4143375" cy="3562350"/>
          </a:xfrm>
          <a:prstGeom prst="snip2DiagRect">
            <a:avLst>
              <a:gd name="adj1" fmla="val 0"/>
              <a:gd name="adj2" fmla="val 1607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59BEDE-971B-4E89-4979-7DC7C418DDCB}"/>
              </a:ext>
            </a:extLst>
          </p:cNvPr>
          <p:cNvSpPr txBox="1"/>
          <p:nvPr/>
        </p:nvSpPr>
        <p:spPr>
          <a:xfrm>
            <a:off x="856873" y="-1975104"/>
            <a:ext cx="5239127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ru-RU" sz="6600" b="1" dirty="0">
                <a:ea typeface="Roboto" panose="02000000000000000000" pitchFamily="2" charset="0"/>
                <a:cs typeface="Roboto" panose="02000000000000000000" pitchFamily="2" charset="0"/>
              </a:rPr>
              <a:t>Цель Проекта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ED3D2-A588-2F29-B2FC-2DB9E55B17A0}"/>
              </a:ext>
            </a:extLst>
          </p:cNvPr>
          <p:cNvSpPr txBox="1"/>
          <p:nvPr/>
        </p:nvSpPr>
        <p:spPr>
          <a:xfrm>
            <a:off x="-6922739" y="2228534"/>
            <a:ext cx="58233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800" b="1" dirty="0"/>
              <a:t>Библиотека, предоставляющая инструменты для применения написанных алгоритмов умножения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800" b="1" dirty="0"/>
              <a:t>Статистика по времени работы и точности написанных алгоритмов</a:t>
            </a: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800" b="1" dirty="0"/>
              <a:t>Применить библиотеку в классической </a:t>
            </a:r>
            <a:r>
              <a:rPr lang="en-US" sz="2800" b="1" dirty="0"/>
              <a:t>ML</a:t>
            </a:r>
            <a:r>
              <a:rPr lang="ru-RU" sz="2800" b="1" dirty="0"/>
              <a:t> задаче 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F0163CA-7E9C-3B1F-93D5-B88EA185B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84"/>
          <a:stretch/>
        </p:blipFill>
        <p:spPr bwMode="auto">
          <a:xfrm>
            <a:off x="13055039" y="1530245"/>
            <a:ext cx="3874133" cy="532775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7003801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90B8">
            <a:alpha val="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F4DAF7-F7FC-A6D8-E974-EF9EFE093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535568-BA1B-CB32-B509-2499944F74E5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9" t="40662" r="51848" b="53283"/>
          <a:stretch/>
        </p:blipFill>
        <p:spPr>
          <a:xfrm rot="16200000">
            <a:off x="-762000" y="762000"/>
            <a:ext cx="13716000" cy="12192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B2D1E0-E223-0D89-A045-8C681417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734" y="-2073275"/>
            <a:ext cx="10515600" cy="1325563"/>
          </a:xfrm>
        </p:spPr>
        <p:txBody>
          <a:bodyPr>
            <a:normAutofit/>
          </a:bodyPr>
          <a:lstStyle/>
          <a:p>
            <a:r>
              <a:rPr lang="ru-RU" sz="6600" b="1" dirty="0"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Актуальность Проекта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97A04F-FBBD-EEE1-79B7-159FBD165C7C}"/>
              </a:ext>
            </a:extLst>
          </p:cNvPr>
          <p:cNvSpPr txBox="1"/>
          <p:nvPr/>
        </p:nvSpPr>
        <p:spPr>
          <a:xfrm>
            <a:off x="-5394041" y="2228534"/>
            <a:ext cx="497493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800" b="1" dirty="0"/>
              <a:t>Матрицы популярны в </a:t>
            </a:r>
            <a:r>
              <a:rPr lang="en-US" sz="2800" b="1" dirty="0"/>
              <a:t>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800" b="1" dirty="0"/>
              <a:t>Классическое умножение матриц имеет асимптотику O(n^3)</a:t>
            </a: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800" b="1" dirty="0"/>
              <a:t>Можно пожертвовать точностью вычисления ради ускорения процесса</a:t>
            </a:r>
            <a:endParaRPr lang="en-US" sz="28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E6F79FF-A6BE-91D9-DC33-3CB3427BE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0298" y="1637781"/>
            <a:ext cx="4143375" cy="3562350"/>
          </a:xfrm>
          <a:prstGeom prst="snip2DiagRect">
            <a:avLst>
              <a:gd name="adj1" fmla="val 0"/>
              <a:gd name="adj2" fmla="val 1607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556720-F8D1-A64D-D546-63CEF53406E5}"/>
              </a:ext>
            </a:extLst>
          </p:cNvPr>
          <p:cNvSpPr txBox="1"/>
          <p:nvPr/>
        </p:nvSpPr>
        <p:spPr>
          <a:xfrm>
            <a:off x="702734" y="384048"/>
            <a:ext cx="5239127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ru-RU" sz="6600" b="1" dirty="0">
                <a:ea typeface="Roboto" panose="02000000000000000000" pitchFamily="2" charset="0"/>
                <a:cs typeface="Roboto" panose="02000000000000000000" pitchFamily="2" charset="0"/>
              </a:rPr>
              <a:t>Цель Проекта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071010-1DE0-F5A1-0BB1-42CAFD6567E1}"/>
              </a:ext>
            </a:extLst>
          </p:cNvPr>
          <p:cNvSpPr txBox="1"/>
          <p:nvPr/>
        </p:nvSpPr>
        <p:spPr>
          <a:xfrm>
            <a:off x="702734" y="1774526"/>
            <a:ext cx="58233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800" b="1" dirty="0"/>
              <a:t>Библиотека, предоставляющая инструменты для применения написанных алгоритмов умножения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800" b="1" dirty="0"/>
              <a:t>Статистика по времени работы и точности написанных алгоритмов</a:t>
            </a: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800" b="1" dirty="0"/>
              <a:t>Применить библиотеку в классической </a:t>
            </a:r>
            <a:r>
              <a:rPr lang="en-US" sz="2800" b="1" dirty="0"/>
              <a:t>ML</a:t>
            </a:r>
            <a:r>
              <a:rPr lang="ru-RU" sz="2800" b="1" dirty="0"/>
              <a:t> задаче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00A54B-13AD-8BDA-2D3A-1A4937802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84"/>
          <a:stretch/>
        </p:blipFill>
        <p:spPr bwMode="auto">
          <a:xfrm>
            <a:off x="7770710" y="1390477"/>
            <a:ext cx="3166324" cy="43543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54842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0A604A-4CE4-1698-AA1D-64DD2D3F6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AC879608-DC88-1056-88CA-55306404832D}"/>
              </a:ext>
            </a:extLst>
          </p:cNvPr>
          <p:cNvGrpSpPr/>
          <p:nvPr/>
        </p:nvGrpSpPr>
        <p:grpSpPr>
          <a:xfrm>
            <a:off x="-2808259" y="54784"/>
            <a:ext cx="3436423" cy="6858000"/>
            <a:chOff x="9147889" y="0"/>
            <a:chExt cx="3436423" cy="6858000"/>
          </a:xfrm>
        </p:grpSpPr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2E85F460-A378-9B56-B024-437C9FB8E1E5}"/>
                </a:ext>
              </a:extLst>
            </p:cNvPr>
            <p:cNvGrpSpPr/>
            <p:nvPr/>
          </p:nvGrpSpPr>
          <p:grpSpPr>
            <a:xfrm>
              <a:off x="9147889" y="0"/>
              <a:ext cx="3436423" cy="6858000"/>
              <a:chOff x="-2504141" y="0"/>
              <a:chExt cx="3436423" cy="6858000"/>
            </a:xfrm>
          </p:grpSpPr>
          <p:grpSp>
            <p:nvGrpSpPr>
              <p:cNvPr id="34" name="Группа 33">
                <a:extLst>
                  <a:ext uri="{FF2B5EF4-FFF2-40B4-BE49-F238E27FC236}">
                    <a16:creationId xmlns:a16="http://schemas.microsoft.com/office/drawing/2014/main" id="{F047F14A-CA5A-F020-1D08-EB758C9DA79E}"/>
                  </a:ext>
                </a:extLst>
              </p:cNvPr>
              <p:cNvGrpSpPr/>
              <p:nvPr/>
            </p:nvGrpSpPr>
            <p:grpSpPr>
              <a:xfrm>
                <a:off x="-2504141" y="0"/>
                <a:ext cx="3055716" cy="6858000"/>
                <a:chOff x="9151716" y="0"/>
                <a:chExt cx="3055716" cy="6858000"/>
              </a:xfrm>
            </p:grpSpPr>
            <p:sp>
              <p:nvSpPr>
                <p:cNvPr id="36" name="Прямоугольник 35">
                  <a:extLst>
                    <a:ext uri="{FF2B5EF4-FFF2-40B4-BE49-F238E27FC236}">
                      <a16:creationId xmlns:a16="http://schemas.microsoft.com/office/drawing/2014/main" id="{A5C51018-C5CE-4F7B-136B-7FB8C73435C2}"/>
                    </a:ext>
                  </a:extLst>
                </p:cNvPr>
                <p:cNvSpPr/>
                <p:nvPr/>
              </p:nvSpPr>
              <p:spPr>
                <a:xfrm>
                  <a:off x="9151716" y="0"/>
                  <a:ext cx="3055716" cy="6858000"/>
                </a:xfrm>
                <a:prstGeom prst="rect">
                  <a:avLst/>
                </a:prstGeom>
                <a:solidFill>
                  <a:srgbClr val="71B6D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83C22AD-7F9A-88C2-B12A-342E3946C4D6}"/>
                    </a:ext>
                  </a:extLst>
                </p:cNvPr>
                <p:cNvSpPr txBox="1"/>
                <p:nvPr/>
              </p:nvSpPr>
              <p:spPr>
                <a:xfrm flipH="1">
                  <a:off x="9894759" y="113630"/>
                  <a:ext cx="1569629" cy="2400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0" b="1" dirty="0">
                      <a:latin typeface="Arial Rounded MT Bold" panose="020F0704030504030204" pitchFamily="34" charset="0"/>
                    </a:rPr>
                    <a:t>D</a:t>
                  </a:r>
                  <a:endParaRPr lang="ru-RU" sz="15000" b="1" dirty="0"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C3DF688-BFE0-106E-2256-8B2C931EC2D6}"/>
                    </a:ext>
                  </a:extLst>
                </p:cNvPr>
                <p:cNvSpPr txBox="1"/>
                <p:nvPr/>
              </p:nvSpPr>
              <p:spPr>
                <a:xfrm>
                  <a:off x="9410139" y="2220053"/>
                  <a:ext cx="2636072" cy="2308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400" b="1" dirty="0"/>
                    <a:t>Применение алгоритмов в </a:t>
                  </a:r>
                  <a:r>
                    <a:rPr lang="en-US" sz="2400" b="1" dirty="0"/>
                    <a:t>ML </a:t>
                  </a:r>
                  <a:r>
                    <a:rPr lang="ru-RU" sz="2400" b="1" dirty="0"/>
                    <a:t>задаче</a:t>
                  </a:r>
                  <a:endParaRPr lang="en-US" sz="2400" b="1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ru-RU" b="1" dirty="0"/>
                    <a:t>Классическая </a:t>
                  </a:r>
                  <a:r>
                    <a:rPr lang="en-US" b="1" dirty="0"/>
                    <a:t>ML  </a:t>
                  </a:r>
                  <a:r>
                    <a:rPr lang="ru-RU" b="1" dirty="0"/>
                    <a:t>задача по распознаванию чисел</a:t>
                  </a:r>
                </a:p>
              </p:txBody>
            </p:sp>
          </p:grpSp>
          <p:sp>
            <p:nvSpPr>
              <p:cNvPr id="35" name="Равнобедренный треугольник 34">
                <a:extLst>
                  <a:ext uri="{FF2B5EF4-FFF2-40B4-BE49-F238E27FC236}">
                    <a16:creationId xmlns:a16="http://schemas.microsoft.com/office/drawing/2014/main" id="{F38388D0-082E-CB62-DC52-009EF70B60D4}"/>
                  </a:ext>
                </a:extLst>
              </p:cNvPr>
              <p:cNvSpPr/>
              <p:nvPr/>
            </p:nvSpPr>
            <p:spPr>
              <a:xfrm rot="5400000">
                <a:off x="221044" y="1117908"/>
                <a:ext cx="1030376" cy="392100"/>
              </a:xfrm>
              <a:prstGeom prst="triangle">
                <a:avLst/>
              </a:prstGeom>
              <a:solidFill>
                <a:srgbClr val="71B6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002060"/>
                  </a:solidFill>
                </a:endParaRPr>
              </a:p>
            </p:txBody>
          </p:sp>
        </p:grpSp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FA5091E4-2F09-BBF0-4447-6C6200AE1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71340" y="4797197"/>
              <a:ext cx="1837603" cy="1837603"/>
            </a:xfrm>
            <a:prstGeom prst="rect">
              <a:avLst/>
            </a:prstGeom>
          </p:spPr>
        </p:pic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14E3FA13-61FE-5C23-8D20-11394C1F764A}"/>
              </a:ext>
            </a:extLst>
          </p:cNvPr>
          <p:cNvGrpSpPr/>
          <p:nvPr/>
        </p:nvGrpSpPr>
        <p:grpSpPr>
          <a:xfrm>
            <a:off x="-3132438" y="54784"/>
            <a:ext cx="3447815" cy="6858000"/>
            <a:chOff x="6096000" y="0"/>
            <a:chExt cx="3447815" cy="685800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C692A41E-8024-58CF-023D-BBCCE0BEC025}"/>
                </a:ext>
              </a:extLst>
            </p:cNvPr>
            <p:cNvSpPr/>
            <p:nvPr/>
          </p:nvSpPr>
          <p:spPr>
            <a:xfrm>
              <a:off x="6096000" y="0"/>
              <a:ext cx="3055716" cy="6858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F97BB8-7C80-8E7B-8F6B-81C46645BF85}"/>
                </a:ext>
              </a:extLst>
            </p:cNvPr>
            <p:cNvSpPr txBox="1"/>
            <p:nvPr/>
          </p:nvSpPr>
          <p:spPr>
            <a:xfrm flipH="1">
              <a:off x="6839043" y="113630"/>
              <a:ext cx="156962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0" b="1" dirty="0">
                  <a:latin typeface="Arial Rounded MT Bold" panose="020F0704030504030204" pitchFamily="34" charset="0"/>
                </a:rPr>
                <a:t>C</a:t>
              </a:r>
              <a:endParaRPr lang="ru-RU" sz="15000" b="1" dirty="0">
                <a:latin typeface="Aptos Display" panose="020B0004020202020204" pitchFamily="34" charset="0"/>
              </a:endParaRPr>
            </a:p>
          </p:txBody>
        </p:sp>
        <p:sp>
          <p:nvSpPr>
            <p:cNvPr id="14" name="Равнобедренный треугольник 13">
              <a:extLst>
                <a:ext uri="{FF2B5EF4-FFF2-40B4-BE49-F238E27FC236}">
                  <a16:creationId xmlns:a16="http://schemas.microsoft.com/office/drawing/2014/main" id="{760154F8-1B9D-342E-30B5-E9F27BEF068D}"/>
                </a:ext>
              </a:extLst>
            </p:cNvPr>
            <p:cNvSpPr/>
            <p:nvPr/>
          </p:nvSpPr>
          <p:spPr>
            <a:xfrm rot="5400000">
              <a:off x="8832577" y="1117908"/>
              <a:ext cx="1030376" cy="392100"/>
            </a:xfrm>
            <a:prstGeom prst="triangle">
              <a:avLst/>
            </a:prstGeom>
            <a:solidFill>
              <a:srgbClr val="089C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0206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7E85FF-9D05-1732-8270-1B90B868BA03}"/>
                </a:ext>
              </a:extLst>
            </p:cNvPr>
            <p:cNvSpPr txBox="1"/>
            <p:nvPr/>
          </p:nvSpPr>
          <p:spPr>
            <a:xfrm>
              <a:off x="6354423" y="2220053"/>
              <a:ext cx="2636072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/>
                <a:t>Сборка библиотеки</a:t>
              </a:r>
              <a:endParaRPr lang="en-US" sz="2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b="1" dirty="0"/>
                <a:t>Соединение всех алгоритмов  в одну программу</a:t>
              </a:r>
              <a:endParaRPr lang="en-US" b="1" dirty="0"/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790334C-3A9A-2523-D833-3450A5F83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01"/>
            <a:stretch/>
          </p:blipFill>
          <p:spPr>
            <a:xfrm>
              <a:off x="6406737" y="4518103"/>
              <a:ext cx="2434239" cy="2059354"/>
            </a:xfrm>
            <a:prstGeom prst="rect">
              <a:avLst/>
            </a:prstGeom>
          </p:spPr>
        </p:pic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B09A293-E199-0C0C-1C8B-DEC022CCB7D8}"/>
              </a:ext>
            </a:extLst>
          </p:cNvPr>
          <p:cNvGrpSpPr/>
          <p:nvPr/>
        </p:nvGrpSpPr>
        <p:grpSpPr>
          <a:xfrm>
            <a:off x="-3481622" y="54784"/>
            <a:ext cx="3447816" cy="6858000"/>
            <a:chOff x="3024053" y="0"/>
            <a:chExt cx="3447816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494A8786-7AB1-F2C4-591B-52F5D804CBB3}"/>
                </a:ext>
              </a:extLst>
            </p:cNvPr>
            <p:cNvSpPr/>
            <p:nvPr/>
          </p:nvSpPr>
          <p:spPr>
            <a:xfrm>
              <a:off x="3024053" y="0"/>
              <a:ext cx="3055716" cy="6858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8197CA-A515-B1FA-12FB-0E8FCFC28DDE}"/>
                </a:ext>
              </a:extLst>
            </p:cNvPr>
            <p:cNvSpPr txBox="1"/>
            <p:nvPr/>
          </p:nvSpPr>
          <p:spPr>
            <a:xfrm flipH="1">
              <a:off x="3866279" y="113631"/>
              <a:ext cx="156962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0" b="1" dirty="0">
                  <a:latin typeface="Arial Rounded MT Bold" panose="020F0704030504030204" pitchFamily="34" charset="0"/>
                </a:rPr>
                <a:t>B</a:t>
              </a:r>
              <a:endParaRPr lang="ru-RU" sz="15000" b="1" dirty="0">
                <a:latin typeface="Aptos Display" panose="020B0004020202020204" pitchFamily="34" charset="0"/>
              </a:endParaRPr>
            </a:p>
          </p:txBody>
        </p:sp>
        <p:sp>
          <p:nvSpPr>
            <p:cNvPr id="13" name="Равнобедренный треугольник 12">
              <a:extLst>
                <a:ext uri="{FF2B5EF4-FFF2-40B4-BE49-F238E27FC236}">
                  <a16:creationId xmlns:a16="http://schemas.microsoft.com/office/drawing/2014/main" id="{32058D62-A5E7-5B34-1375-0C20B97D208D}"/>
                </a:ext>
              </a:extLst>
            </p:cNvPr>
            <p:cNvSpPr/>
            <p:nvPr/>
          </p:nvSpPr>
          <p:spPr>
            <a:xfrm rot="5400000">
              <a:off x="5760631" y="1117908"/>
              <a:ext cx="1030376" cy="392100"/>
            </a:xfrm>
            <a:prstGeom prst="triangle">
              <a:avLst/>
            </a:prstGeom>
            <a:solidFill>
              <a:srgbClr val="06686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0206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5BF3E5-2A86-7D49-9FAE-8C99D628A07B}"/>
                </a:ext>
              </a:extLst>
            </p:cNvPr>
            <p:cNvSpPr txBox="1"/>
            <p:nvPr/>
          </p:nvSpPr>
          <p:spPr>
            <a:xfrm>
              <a:off x="3268225" y="2220053"/>
              <a:ext cx="263607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/>
                <a:t>Проверки алгоритмов по  времени и точности работы</a:t>
              </a:r>
              <a:endParaRPr lang="en-US" sz="2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b="1" dirty="0"/>
                <a:t>Создание и анализ графиков </a:t>
              </a:r>
              <a:endParaRPr lang="en-US" b="1" dirty="0"/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FE4A8A9-2BEE-0E29-998E-81B3FBFB4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418"/>
            <a:stretch/>
          </p:blipFill>
          <p:spPr>
            <a:xfrm>
              <a:off x="3263240" y="4567429"/>
              <a:ext cx="2360653" cy="2020303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6098A26-AFCC-D975-C451-122428EEAF10}"/>
              </a:ext>
            </a:extLst>
          </p:cNvPr>
          <p:cNvSpPr txBox="1"/>
          <p:nvPr/>
        </p:nvSpPr>
        <p:spPr>
          <a:xfrm>
            <a:off x="3304210" y="2074782"/>
            <a:ext cx="558358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500" b="1" dirty="0">
                <a:latin typeface="Century Gothic" panose="020B0502020202020204" pitchFamily="34" charset="0"/>
                <a:ea typeface="Yu Gothic" panose="020B0400000000000000" pitchFamily="34" charset="-128"/>
              </a:rPr>
              <a:t>Задачи</a:t>
            </a:r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0FAFD00F-188C-1092-7C4C-6541E179D9FB}"/>
              </a:ext>
            </a:extLst>
          </p:cNvPr>
          <p:cNvGrpSpPr/>
          <p:nvPr/>
        </p:nvGrpSpPr>
        <p:grpSpPr>
          <a:xfrm>
            <a:off x="-3766662" y="54784"/>
            <a:ext cx="3431585" cy="6858000"/>
            <a:chOff x="0" y="0"/>
            <a:chExt cx="3431585" cy="6858000"/>
          </a:xfrm>
        </p:grpSpPr>
        <p:grpSp>
          <p:nvGrpSpPr>
            <p:cNvPr id="40" name="Группа 39">
              <a:extLst>
                <a:ext uri="{FF2B5EF4-FFF2-40B4-BE49-F238E27FC236}">
                  <a16:creationId xmlns:a16="http://schemas.microsoft.com/office/drawing/2014/main" id="{DA91970F-E995-593E-259E-7F44CB21BF30}"/>
                </a:ext>
              </a:extLst>
            </p:cNvPr>
            <p:cNvGrpSpPr/>
            <p:nvPr/>
          </p:nvGrpSpPr>
          <p:grpSpPr>
            <a:xfrm>
              <a:off x="0" y="0"/>
              <a:ext cx="3431585" cy="6858000"/>
              <a:chOff x="-15432" y="0"/>
              <a:chExt cx="3431585" cy="6858000"/>
            </a:xfrm>
          </p:grpSpPr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6ABE4A72-6542-882F-ED5E-98CBE9890393}"/>
                  </a:ext>
                </a:extLst>
              </p:cNvPr>
              <p:cNvSpPr/>
              <p:nvPr/>
            </p:nvSpPr>
            <p:spPr>
              <a:xfrm>
                <a:off x="-15432" y="0"/>
                <a:ext cx="3055716" cy="685800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C8FA26D-FDA7-9B87-5163-A7C26CD7CD1B}"/>
                  </a:ext>
                </a:extLst>
              </p:cNvPr>
              <p:cNvSpPr txBox="1"/>
              <p:nvPr/>
            </p:nvSpPr>
            <p:spPr>
              <a:xfrm flipH="1">
                <a:off x="727611" y="113631"/>
                <a:ext cx="1569629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0" b="1" dirty="0">
                    <a:latin typeface="Arial Rounded MT Bold" panose="020F0704030504030204" pitchFamily="34" charset="0"/>
                  </a:rPr>
                  <a:t>A</a:t>
                </a:r>
                <a:endParaRPr lang="ru-RU" sz="15000" b="1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44" name="Равнобедренный треугольник 43">
                <a:extLst>
                  <a:ext uri="{FF2B5EF4-FFF2-40B4-BE49-F238E27FC236}">
                    <a16:creationId xmlns:a16="http://schemas.microsoft.com/office/drawing/2014/main" id="{D0552427-1BE3-BE93-B77E-5EF59F9BD9FE}"/>
                  </a:ext>
                </a:extLst>
              </p:cNvPr>
              <p:cNvSpPr/>
              <p:nvPr/>
            </p:nvSpPr>
            <p:spPr>
              <a:xfrm rot="5400000">
                <a:off x="2704915" y="1117908"/>
                <a:ext cx="1030376" cy="392100"/>
              </a:xfrm>
              <a:prstGeom prst="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73AB1A6-F6CA-B02C-255E-EBACE1FEFCF1}"/>
                  </a:ext>
                </a:extLst>
              </p:cNvPr>
              <p:cNvSpPr txBox="1"/>
              <p:nvPr/>
            </p:nvSpPr>
            <p:spPr>
              <a:xfrm>
                <a:off x="212509" y="2220054"/>
                <a:ext cx="263607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b="1" dirty="0"/>
                  <a:t>Поиск и выбор алгоритмов для реализации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b="1" dirty="0"/>
                  <a:t>Алг. </a:t>
                </a:r>
                <a:r>
                  <a:rPr lang="ru-RU" b="1" dirty="0" err="1"/>
                  <a:t>Штрассена</a:t>
                </a:r>
                <a:endParaRPr lang="ru-RU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SVD</a:t>
                </a:r>
                <a:endParaRPr lang="ru-RU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b="1" dirty="0"/>
                  <a:t>Сэмплирование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b="1" dirty="0"/>
              </a:p>
            </p:txBody>
          </p:sp>
        </p:grpSp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C6A968F1-E861-F76A-9CA3-76C120F3B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3466" y="4567429"/>
              <a:ext cx="2010028" cy="20100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271099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669B6F5-6F3A-D5F1-4ECE-E81E629EDD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76" t="38287" r="47079" b="4813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4D9C877-1886-BC25-8CF6-A1C2DA5FB968}"/>
              </a:ext>
            </a:extLst>
          </p:cNvPr>
          <p:cNvGrpSpPr/>
          <p:nvPr/>
        </p:nvGrpSpPr>
        <p:grpSpPr>
          <a:xfrm>
            <a:off x="9147889" y="0"/>
            <a:ext cx="3436423" cy="6858000"/>
            <a:chOff x="9147889" y="0"/>
            <a:chExt cx="3436423" cy="6858000"/>
          </a:xfrm>
        </p:grpSpPr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66872495-A7CA-A86A-4118-C267554E0D7C}"/>
                </a:ext>
              </a:extLst>
            </p:cNvPr>
            <p:cNvGrpSpPr/>
            <p:nvPr/>
          </p:nvGrpSpPr>
          <p:grpSpPr>
            <a:xfrm>
              <a:off x="9147889" y="0"/>
              <a:ext cx="3436423" cy="6858000"/>
              <a:chOff x="-2504141" y="0"/>
              <a:chExt cx="3436423" cy="6858000"/>
            </a:xfrm>
          </p:grpSpPr>
          <p:grpSp>
            <p:nvGrpSpPr>
              <p:cNvPr id="17" name="Группа 16">
                <a:extLst>
                  <a:ext uri="{FF2B5EF4-FFF2-40B4-BE49-F238E27FC236}">
                    <a16:creationId xmlns:a16="http://schemas.microsoft.com/office/drawing/2014/main" id="{90C50EB8-66C4-E278-3FCE-B4B41F11641A}"/>
                  </a:ext>
                </a:extLst>
              </p:cNvPr>
              <p:cNvGrpSpPr/>
              <p:nvPr/>
            </p:nvGrpSpPr>
            <p:grpSpPr>
              <a:xfrm>
                <a:off x="-2504141" y="0"/>
                <a:ext cx="3055716" cy="6858000"/>
                <a:chOff x="9151716" y="0"/>
                <a:chExt cx="3055716" cy="6858000"/>
              </a:xfrm>
            </p:grpSpPr>
            <p:sp>
              <p:nvSpPr>
                <p:cNvPr id="2" name="Прямоугольник 1">
                  <a:extLst>
                    <a:ext uri="{FF2B5EF4-FFF2-40B4-BE49-F238E27FC236}">
                      <a16:creationId xmlns:a16="http://schemas.microsoft.com/office/drawing/2014/main" id="{FDB81A73-3183-E533-18CB-4E834402D0AB}"/>
                    </a:ext>
                  </a:extLst>
                </p:cNvPr>
                <p:cNvSpPr/>
                <p:nvPr/>
              </p:nvSpPr>
              <p:spPr>
                <a:xfrm>
                  <a:off x="9151716" y="0"/>
                  <a:ext cx="3055716" cy="6858000"/>
                </a:xfrm>
                <a:prstGeom prst="rect">
                  <a:avLst/>
                </a:prstGeom>
                <a:solidFill>
                  <a:srgbClr val="71B6D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9248823-0987-1D5F-5F25-02FC13748BBE}"/>
                    </a:ext>
                  </a:extLst>
                </p:cNvPr>
                <p:cNvSpPr txBox="1"/>
                <p:nvPr/>
              </p:nvSpPr>
              <p:spPr>
                <a:xfrm flipH="1">
                  <a:off x="9894759" y="113630"/>
                  <a:ext cx="1569629" cy="2400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0" b="1" dirty="0">
                      <a:latin typeface="Arial Rounded MT Bold" panose="020F0704030504030204" pitchFamily="34" charset="0"/>
                    </a:rPr>
                    <a:t>D</a:t>
                  </a:r>
                  <a:endParaRPr lang="ru-RU" sz="15000" b="1" dirty="0"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8B7FDA4-A8FB-807E-0D36-37F26D3D6D52}"/>
                    </a:ext>
                  </a:extLst>
                </p:cNvPr>
                <p:cNvSpPr txBox="1"/>
                <p:nvPr/>
              </p:nvSpPr>
              <p:spPr>
                <a:xfrm>
                  <a:off x="9410139" y="2220053"/>
                  <a:ext cx="2636072" cy="2308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2400" b="1" dirty="0"/>
                    <a:t>Применение алгоритмов в </a:t>
                  </a:r>
                  <a:r>
                    <a:rPr lang="en-US" sz="2400" b="1" dirty="0"/>
                    <a:t>ML </a:t>
                  </a:r>
                  <a:r>
                    <a:rPr lang="ru-RU" sz="2400" b="1" dirty="0"/>
                    <a:t>задаче</a:t>
                  </a:r>
                  <a:endParaRPr lang="en-US" sz="2400" b="1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ru-RU" b="1" dirty="0"/>
                    <a:t>Классическая </a:t>
                  </a:r>
                  <a:r>
                    <a:rPr lang="en-US" b="1" dirty="0"/>
                    <a:t>ML  </a:t>
                  </a:r>
                  <a:r>
                    <a:rPr lang="ru-RU" b="1" dirty="0"/>
                    <a:t>задача по распознаванию чисел</a:t>
                  </a:r>
                </a:p>
              </p:txBody>
            </p:sp>
          </p:grpSp>
          <p:sp>
            <p:nvSpPr>
              <p:cNvPr id="20" name="Равнобедренный треугольник 19">
                <a:extLst>
                  <a:ext uri="{FF2B5EF4-FFF2-40B4-BE49-F238E27FC236}">
                    <a16:creationId xmlns:a16="http://schemas.microsoft.com/office/drawing/2014/main" id="{B092C767-82CC-1E22-4162-6F60658CB1EE}"/>
                  </a:ext>
                </a:extLst>
              </p:cNvPr>
              <p:cNvSpPr/>
              <p:nvPr/>
            </p:nvSpPr>
            <p:spPr>
              <a:xfrm rot="5400000">
                <a:off x="221044" y="1117908"/>
                <a:ext cx="1030376" cy="392100"/>
              </a:xfrm>
              <a:prstGeom prst="triangle">
                <a:avLst/>
              </a:prstGeom>
              <a:solidFill>
                <a:srgbClr val="71B6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002060"/>
                  </a:solidFill>
                </a:endParaRPr>
              </a:p>
            </p:txBody>
          </p:sp>
        </p:grpSp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19223FBE-6557-E78A-4CAB-BE2BB07AB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71340" y="4797197"/>
              <a:ext cx="1837603" cy="1837603"/>
            </a:xfrm>
            <a:prstGeom prst="rect">
              <a:avLst/>
            </a:prstGeom>
          </p:spPr>
        </p:pic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85FFDDA-8056-EC20-92A2-CC2A7F314717}"/>
              </a:ext>
            </a:extLst>
          </p:cNvPr>
          <p:cNvGrpSpPr/>
          <p:nvPr/>
        </p:nvGrpSpPr>
        <p:grpSpPr>
          <a:xfrm>
            <a:off x="6091398" y="0"/>
            <a:ext cx="3447815" cy="6858000"/>
            <a:chOff x="6096000" y="0"/>
            <a:chExt cx="3447815" cy="685800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894E322F-0E84-C8B7-891F-92EA7AC6FF1C}"/>
                </a:ext>
              </a:extLst>
            </p:cNvPr>
            <p:cNvSpPr/>
            <p:nvPr/>
          </p:nvSpPr>
          <p:spPr>
            <a:xfrm>
              <a:off x="6096000" y="0"/>
              <a:ext cx="3055716" cy="6858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BD0B82-17E1-7C4A-FE78-D3A587D1F83C}"/>
                </a:ext>
              </a:extLst>
            </p:cNvPr>
            <p:cNvSpPr txBox="1"/>
            <p:nvPr/>
          </p:nvSpPr>
          <p:spPr>
            <a:xfrm flipH="1">
              <a:off x="6839043" y="113630"/>
              <a:ext cx="156962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0" b="1" dirty="0">
                  <a:latin typeface="Arial Rounded MT Bold" panose="020F0704030504030204" pitchFamily="34" charset="0"/>
                </a:rPr>
                <a:t>C</a:t>
              </a:r>
              <a:endParaRPr lang="ru-RU" sz="15000" b="1" dirty="0">
                <a:latin typeface="Aptos Display" panose="020B0004020202020204" pitchFamily="34" charset="0"/>
              </a:endParaRPr>
            </a:p>
          </p:txBody>
        </p:sp>
        <p:sp>
          <p:nvSpPr>
            <p:cNvPr id="14" name="Равнобедренный треугольник 13">
              <a:extLst>
                <a:ext uri="{FF2B5EF4-FFF2-40B4-BE49-F238E27FC236}">
                  <a16:creationId xmlns:a16="http://schemas.microsoft.com/office/drawing/2014/main" id="{A8D53AAD-1512-A786-E50D-6BD74D6D531B}"/>
                </a:ext>
              </a:extLst>
            </p:cNvPr>
            <p:cNvSpPr/>
            <p:nvPr/>
          </p:nvSpPr>
          <p:spPr>
            <a:xfrm rot="5400000">
              <a:off x="8832577" y="1117908"/>
              <a:ext cx="1030376" cy="392100"/>
            </a:xfrm>
            <a:prstGeom prst="triangle">
              <a:avLst/>
            </a:prstGeom>
            <a:solidFill>
              <a:srgbClr val="089C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0206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73EBDA1-172A-0F7E-2205-EF5BF4043DDE}"/>
                </a:ext>
              </a:extLst>
            </p:cNvPr>
            <p:cNvSpPr txBox="1"/>
            <p:nvPr/>
          </p:nvSpPr>
          <p:spPr>
            <a:xfrm>
              <a:off x="6354423" y="2220053"/>
              <a:ext cx="2636072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/>
                <a:t>Сборка библиотеки</a:t>
              </a:r>
              <a:endParaRPr lang="en-US" sz="2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b="1" dirty="0"/>
                <a:t>Соединение всех алгоритмов  в одну программу</a:t>
              </a:r>
              <a:endParaRPr lang="en-US" b="1" dirty="0"/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538BF820-6391-F5DE-17B0-9A9850163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01"/>
            <a:stretch/>
          </p:blipFill>
          <p:spPr>
            <a:xfrm>
              <a:off x="6406737" y="4518103"/>
              <a:ext cx="2434239" cy="2059354"/>
            </a:xfrm>
            <a:prstGeom prst="rect">
              <a:avLst/>
            </a:prstGeom>
          </p:spPr>
        </p:pic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6367EEEE-D370-DD3F-B5E5-9238C1B5F7B3}"/>
              </a:ext>
            </a:extLst>
          </p:cNvPr>
          <p:cNvGrpSpPr/>
          <p:nvPr/>
        </p:nvGrpSpPr>
        <p:grpSpPr>
          <a:xfrm>
            <a:off x="3055317" y="0"/>
            <a:ext cx="3447816" cy="6858000"/>
            <a:chOff x="3024053" y="0"/>
            <a:chExt cx="3447816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1D81037A-D071-10A0-0AD9-BAF6500A4AE1}"/>
                </a:ext>
              </a:extLst>
            </p:cNvPr>
            <p:cNvSpPr/>
            <p:nvPr/>
          </p:nvSpPr>
          <p:spPr>
            <a:xfrm>
              <a:off x="3024053" y="0"/>
              <a:ext cx="3055716" cy="6858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416A72-A465-FFAF-FDB7-73DBB747F3FC}"/>
                </a:ext>
              </a:extLst>
            </p:cNvPr>
            <p:cNvSpPr txBox="1"/>
            <p:nvPr/>
          </p:nvSpPr>
          <p:spPr>
            <a:xfrm flipH="1">
              <a:off x="3866279" y="113631"/>
              <a:ext cx="156962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0" b="1" dirty="0">
                  <a:latin typeface="Arial Rounded MT Bold" panose="020F0704030504030204" pitchFamily="34" charset="0"/>
                </a:rPr>
                <a:t>B</a:t>
              </a:r>
              <a:endParaRPr lang="ru-RU" sz="15000" b="1" dirty="0">
                <a:latin typeface="Aptos Display" panose="020B0004020202020204" pitchFamily="34" charset="0"/>
              </a:endParaRPr>
            </a:p>
          </p:txBody>
        </p:sp>
        <p:sp>
          <p:nvSpPr>
            <p:cNvPr id="13" name="Равнобедренный треугольник 12">
              <a:extLst>
                <a:ext uri="{FF2B5EF4-FFF2-40B4-BE49-F238E27FC236}">
                  <a16:creationId xmlns:a16="http://schemas.microsoft.com/office/drawing/2014/main" id="{CD747D15-5A8E-8BC5-5F35-CDE5B66BFB54}"/>
                </a:ext>
              </a:extLst>
            </p:cNvPr>
            <p:cNvSpPr/>
            <p:nvPr/>
          </p:nvSpPr>
          <p:spPr>
            <a:xfrm rot="5400000">
              <a:off x="5760631" y="1117908"/>
              <a:ext cx="1030376" cy="392100"/>
            </a:xfrm>
            <a:prstGeom prst="triangle">
              <a:avLst/>
            </a:prstGeom>
            <a:solidFill>
              <a:srgbClr val="06686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0206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CDF582-A37E-6B2C-4EE7-764822DE857A}"/>
                </a:ext>
              </a:extLst>
            </p:cNvPr>
            <p:cNvSpPr txBox="1"/>
            <p:nvPr/>
          </p:nvSpPr>
          <p:spPr>
            <a:xfrm>
              <a:off x="3268225" y="2220053"/>
              <a:ext cx="263607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/>
                <a:t>Проверки алгоритмов по  времени и точности работы</a:t>
              </a:r>
              <a:endParaRPr lang="en-US" sz="2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b="1" dirty="0"/>
                <a:t>Создание и анализ графиков </a:t>
              </a:r>
              <a:endParaRPr lang="en-US" b="1" dirty="0"/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69375261-EBBD-6A2D-C632-01FBDB1A23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418"/>
            <a:stretch/>
          </p:blipFill>
          <p:spPr>
            <a:xfrm>
              <a:off x="3263240" y="4567429"/>
              <a:ext cx="2360653" cy="2020303"/>
            </a:xfrm>
            <a:prstGeom prst="rect">
              <a:avLst/>
            </a:prstGeom>
          </p:spPr>
        </p:pic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D548ED7C-3B66-6B2F-30A9-8ABD079E5DE8}"/>
              </a:ext>
            </a:extLst>
          </p:cNvPr>
          <p:cNvGrpSpPr/>
          <p:nvPr/>
        </p:nvGrpSpPr>
        <p:grpSpPr>
          <a:xfrm>
            <a:off x="0" y="0"/>
            <a:ext cx="3431585" cy="6858000"/>
            <a:chOff x="0" y="0"/>
            <a:chExt cx="3431585" cy="6858000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942166E0-1F95-D37A-020A-ACAD4F76E3FC}"/>
                </a:ext>
              </a:extLst>
            </p:cNvPr>
            <p:cNvGrpSpPr/>
            <p:nvPr/>
          </p:nvGrpSpPr>
          <p:grpSpPr>
            <a:xfrm>
              <a:off x="0" y="0"/>
              <a:ext cx="3431585" cy="6858000"/>
              <a:chOff x="-15432" y="0"/>
              <a:chExt cx="3431585" cy="6858000"/>
            </a:xfrm>
          </p:grpSpPr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F6C128A-36FB-8A8B-DECF-0C6E5B7AE454}"/>
                  </a:ext>
                </a:extLst>
              </p:cNvPr>
              <p:cNvSpPr/>
              <p:nvPr/>
            </p:nvSpPr>
            <p:spPr>
              <a:xfrm>
                <a:off x="-15432" y="0"/>
                <a:ext cx="3055716" cy="685800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479787-540D-42DE-B1D2-660526B4E9FF}"/>
                  </a:ext>
                </a:extLst>
              </p:cNvPr>
              <p:cNvSpPr txBox="1"/>
              <p:nvPr/>
            </p:nvSpPr>
            <p:spPr>
              <a:xfrm flipH="1">
                <a:off x="727611" y="113631"/>
                <a:ext cx="1569629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0" b="1" dirty="0">
                    <a:latin typeface="Arial Rounded MT Bold" panose="020F0704030504030204" pitchFamily="34" charset="0"/>
                  </a:rPr>
                  <a:t>A</a:t>
                </a:r>
                <a:endParaRPr lang="ru-RU" sz="15000" b="1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12" name="Равнобедренный треугольник 11">
                <a:extLst>
                  <a:ext uri="{FF2B5EF4-FFF2-40B4-BE49-F238E27FC236}">
                    <a16:creationId xmlns:a16="http://schemas.microsoft.com/office/drawing/2014/main" id="{37EFE9E1-CD60-1E05-9E49-C441DDE39CD4}"/>
                  </a:ext>
                </a:extLst>
              </p:cNvPr>
              <p:cNvSpPr/>
              <p:nvPr/>
            </p:nvSpPr>
            <p:spPr>
              <a:xfrm rot="5400000">
                <a:off x="2704915" y="1117908"/>
                <a:ext cx="1030376" cy="392100"/>
              </a:xfrm>
              <a:prstGeom prst="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19EC6A-18B4-EC96-69FD-E2D5CF1AC136}"/>
                  </a:ext>
                </a:extLst>
              </p:cNvPr>
              <p:cNvSpPr txBox="1"/>
              <p:nvPr/>
            </p:nvSpPr>
            <p:spPr>
              <a:xfrm>
                <a:off x="212509" y="2220054"/>
                <a:ext cx="263607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b="1" dirty="0"/>
                  <a:t>Поиск и выбор алгоритмов для реализации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b="1" dirty="0"/>
                  <a:t>Алг. </a:t>
                </a:r>
                <a:r>
                  <a:rPr lang="ru-RU" b="1" dirty="0" err="1"/>
                  <a:t>Штрассена</a:t>
                </a:r>
                <a:endParaRPr lang="ru-RU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SVD</a:t>
                </a:r>
                <a:endParaRPr lang="ru-RU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b="1" dirty="0"/>
                  <a:t>Сэмплирование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b="1" dirty="0"/>
              </a:p>
            </p:txBody>
          </p:sp>
        </p:grpSp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158F2D6B-E8C6-1CF7-D47B-00DEB9540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3466" y="4567429"/>
              <a:ext cx="2010028" cy="20100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170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0ED75F-67C4-390D-F02F-76FED949DE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8" t="36821" r="43753" b="49999"/>
          <a:stretch/>
        </p:blipFill>
        <p:spPr>
          <a:xfrm rot="5400000">
            <a:off x="2666998" y="-2666999"/>
            <a:ext cx="6858003" cy="12192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AD54DD-2158-A3D1-9104-4487335023A0}"/>
              </a:ext>
            </a:extLst>
          </p:cNvPr>
          <p:cNvSpPr txBox="1"/>
          <p:nvPr/>
        </p:nvSpPr>
        <p:spPr>
          <a:xfrm>
            <a:off x="6191422" y="192938"/>
            <a:ext cx="655762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ea typeface="Hooskai Chamfered Square" panose="02000500000000000000" pitchFamily="2" charset="0"/>
              </a:rPr>
              <a:t>   A</a:t>
            </a:r>
            <a:r>
              <a:rPr lang="ru-RU" sz="8800" b="1" dirty="0" err="1">
                <a:ea typeface="Hooskai Chamfered Square" panose="02000500000000000000" pitchFamily="2" charset="0"/>
              </a:rPr>
              <a:t>лгоритм</a:t>
            </a:r>
            <a:r>
              <a:rPr lang="en-US" sz="8800" b="1" dirty="0">
                <a:ea typeface="Hooskai Chamfered Square" panose="02000500000000000000" pitchFamily="2" charset="0"/>
              </a:rPr>
              <a:t> </a:t>
            </a:r>
            <a:r>
              <a:rPr lang="ru-RU" sz="8800" b="1" dirty="0" err="1">
                <a:ea typeface="Hooskai Chamfered Square" panose="02000500000000000000" pitchFamily="2" charset="0"/>
              </a:rPr>
              <a:t>Штрассена</a:t>
            </a:r>
            <a:endParaRPr lang="ru-RU" sz="8800" b="1" dirty="0">
              <a:ea typeface="Hooskai Chamfered Square" panose="02000500000000000000" pitchFamily="2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462EAA8-12AC-A52F-67D5-863D9188BA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3"/>
          <a:stretch/>
        </p:blipFill>
        <p:spPr bwMode="auto">
          <a:xfrm>
            <a:off x="607720" y="64150"/>
            <a:ext cx="3610990" cy="657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0" descr="{\displaystyle c_{ij}=\sum a_{ik}b_{kj}}">
            <a:extLst>
              <a:ext uri="{FF2B5EF4-FFF2-40B4-BE49-F238E27FC236}">
                <a16:creationId xmlns:a16="http://schemas.microsoft.com/office/drawing/2014/main" id="{7EFBD695-0FFB-F60D-B26C-8F6DEB1A41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87850" y="-68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15" descr="{\displaystyle \Theta (n^{\log _{2}8})=\Theta (n^{3})}">
            <a:extLst>
              <a:ext uri="{FF2B5EF4-FFF2-40B4-BE49-F238E27FC236}">
                <a16:creationId xmlns:a16="http://schemas.microsoft.com/office/drawing/2014/main" id="{5AE7A7D4-1521-05BB-3D0E-1B507B63B0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6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16" descr="{\displaystyle \Theta (n^{\log _{2}7})=O(n^{2.81})}">
            <a:extLst>
              <a:ext uri="{FF2B5EF4-FFF2-40B4-BE49-F238E27FC236}">
                <a16:creationId xmlns:a16="http://schemas.microsoft.com/office/drawing/2014/main" id="{A632B5D6-A900-79BF-D782-3434009F9E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688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DD3D7C3-5594-B25C-D990-865A0A6232A1}"/>
              </a:ext>
            </a:extLst>
          </p:cNvPr>
          <p:cNvGrpSpPr/>
          <p:nvPr/>
        </p:nvGrpSpPr>
        <p:grpSpPr>
          <a:xfrm>
            <a:off x="5906021" y="3186643"/>
            <a:ext cx="5963478" cy="3303694"/>
            <a:chOff x="5906021" y="3186643"/>
            <a:chExt cx="5963478" cy="3303694"/>
          </a:xfrm>
        </p:grpSpPr>
        <p:sp>
          <p:nvSpPr>
            <p:cNvPr id="25" name="Прямоугольник: усеченные противолежащие углы 24">
              <a:extLst>
                <a:ext uri="{FF2B5EF4-FFF2-40B4-BE49-F238E27FC236}">
                  <a16:creationId xmlns:a16="http://schemas.microsoft.com/office/drawing/2014/main" id="{0E28FFA7-4114-FD8D-D272-EFA931739C80}"/>
                </a:ext>
              </a:extLst>
            </p:cNvPr>
            <p:cNvSpPr/>
            <p:nvPr/>
          </p:nvSpPr>
          <p:spPr>
            <a:xfrm>
              <a:off x="5906021" y="3186643"/>
              <a:ext cx="5963478" cy="3139321"/>
            </a:xfrm>
            <a:prstGeom prst="snip2DiagRect">
              <a:avLst/>
            </a:prstGeom>
            <a:solidFill>
              <a:srgbClr val="0F226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D8820DA6-3DE2-956F-1339-847A10183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1422" y="3351016"/>
              <a:ext cx="5678077" cy="31393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285750" marR="0" lvl="0" indent="-285750" defTabSz="914400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ru-RU" altLang="ru-RU" dirty="0"/>
                <a:t>Алгоритм </a:t>
              </a:r>
              <a:r>
                <a:rPr lang="ru-RU" altLang="ru-RU" dirty="0" err="1"/>
                <a:t>Штрассена</a:t>
              </a:r>
              <a:r>
                <a:rPr lang="ru-RU" altLang="ru-RU" dirty="0"/>
                <a:t> предназначен для быстрого умножения матриц. Он был разработан Фолькером </a:t>
              </a:r>
              <a:r>
                <a:rPr lang="ru-RU" altLang="ru-RU" dirty="0" err="1"/>
                <a:t>Штрассеном</a:t>
              </a:r>
              <a:r>
                <a:rPr lang="ru-RU" altLang="ru-RU" dirty="0"/>
                <a:t> в 1969 году и является обобщением метода умножения </a:t>
              </a:r>
              <a:r>
                <a:rPr lang="ru-RU" altLang="ru-RU" dirty="0" err="1"/>
                <a:t>Карацубы</a:t>
              </a:r>
              <a:r>
                <a:rPr lang="ru-RU" altLang="ru-RU" dirty="0"/>
                <a:t> на матрицы.</a:t>
              </a:r>
            </a:p>
            <a:p>
              <a:pPr marL="285750" indent="-285750" defTabSz="914400">
                <a:buFont typeface="Arial" panose="020B0604020202020204" pitchFamily="34" charset="0"/>
                <a:buChar char="•"/>
              </a:pPr>
              <a:r>
                <a:rPr lang="ru-RU" altLang="ru-RU" dirty="0"/>
                <a:t>В отличие от традиционного алгоритма умножения матриц, работающего за время  </a:t>
              </a:r>
              <a:r>
                <a:rPr lang="en-US" altLang="ru-RU" dirty="0"/>
                <a:t>O(n^3)</a:t>
              </a:r>
              <a:r>
                <a:rPr lang="ru-RU" altLang="ru-RU" dirty="0"/>
                <a:t>, алгоритм </a:t>
              </a:r>
              <a:r>
                <a:rPr lang="ru-RU" altLang="ru-RU" dirty="0" err="1"/>
                <a:t>Штрассена</a:t>
              </a:r>
              <a:r>
                <a:rPr lang="ru-RU" altLang="ru-RU" dirty="0"/>
                <a:t> умножает матрицы за время   </a:t>
              </a:r>
              <a:r>
                <a:rPr lang="en-US" altLang="ru-RU" dirty="0"/>
                <a:t>O(n^2.81)</a:t>
              </a:r>
              <a:r>
                <a:rPr lang="ru-RU" altLang="ru-RU" dirty="0"/>
                <a:t>, что даёт выигрыш на больших плотных матрицах. </a:t>
              </a:r>
            </a:p>
            <a:p>
              <a:pPr marR="0" lvl="0" indent="0" defTabSz="91440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ru-RU" altLang="ru-RU" dirty="0"/>
                <a:t>   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4727693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Тема Office">
  <a:themeElements>
    <a:clrScheme name="Синий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1226</TotalTime>
  <Words>595</Words>
  <Application>Microsoft Office PowerPoint</Application>
  <PresentationFormat>Широкоэкранный</PresentationFormat>
  <Paragraphs>110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30" baseType="lpstr">
      <vt:lpstr>Aptos Display</vt:lpstr>
      <vt:lpstr>Arial</vt:lpstr>
      <vt:lpstr>Arial Rounded MT Bold</vt:lpstr>
      <vt:lpstr>Calibri</vt:lpstr>
      <vt:lpstr>Calibri Light</vt:lpstr>
      <vt:lpstr>Century Gothic</vt:lpstr>
      <vt:lpstr>Hooskai Chamfered Square</vt:lpstr>
      <vt:lpstr>Roboto</vt:lpstr>
      <vt:lpstr>Тема Office</vt:lpstr>
      <vt:lpstr> Умножение матриц –  понять, ускорить, использовать</vt:lpstr>
      <vt:lpstr> Умножение матриц –  понять, ускорить, использовать</vt:lpstr>
      <vt:lpstr> Умножение матриц –  ускорить и использовать</vt:lpstr>
      <vt:lpstr>Команда проекта</vt:lpstr>
      <vt:lpstr>Актуальность Проекта</vt:lpstr>
      <vt:lpstr>Актуальность Проекта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Живое🐶 🤖Неживое</dc:title>
  <dc:creator>Dragonil 2077</dc:creator>
  <cp:lastModifiedBy>Dragonil 2077</cp:lastModifiedBy>
  <cp:revision>33</cp:revision>
  <dcterms:created xsi:type="dcterms:W3CDTF">2023-12-19T20:42:40Z</dcterms:created>
  <dcterms:modified xsi:type="dcterms:W3CDTF">2024-12-20T14:14:41Z</dcterms:modified>
</cp:coreProperties>
</file>